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80" r:id="rId1"/>
    <p:sldMasterId id="2147483792" r:id="rId2"/>
  </p:sldMasterIdLst>
  <p:notesMasterIdLst>
    <p:notesMasterId r:id="rId18"/>
  </p:notesMasterIdLst>
  <p:handoutMasterIdLst>
    <p:handoutMasterId r:id="rId19"/>
  </p:handoutMasterIdLst>
  <p:sldIdLst>
    <p:sldId id="373" r:id="rId3"/>
    <p:sldId id="349" r:id="rId4"/>
    <p:sldId id="275" r:id="rId5"/>
    <p:sldId id="262" r:id="rId6"/>
    <p:sldId id="269" r:id="rId7"/>
    <p:sldId id="353" r:id="rId8"/>
    <p:sldId id="323" r:id="rId9"/>
    <p:sldId id="352" r:id="rId10"/>
    <p:sldId id="355" r:id="rId11"/>
    <p:sldId id="357" r:id="rId12"/>
    <p:sldId id="361" r:id="rId13"/>
    <p:sldId id="280" r:id="rId14"/>
    <p:sldId id="285" r:id="rId15"/>
    <p:sldId id="360" r:id="rId16"/>
    <p:sldId id="274" r:id="rId17"/>
  </p:sldIdLst>
  <p:sldSz cx="12192000" cy="6858000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FFFF"/>
    <a:srgbClr val="FF0000"/>
    <a:srgbClr val="FF9900"/>
    <a:srgbClr val="000066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5" autoAdjust="0"/>
    <p:restoredTop sz="79388" autoAdjust="0"/>
  </p:normalViewPr>
  <p:slideViewPr>
    <p:cSldViewPr snapToObjects="1">
      <p:cViewPr varScale="1">
        <p:scale>
          <a:sx n="100" d="100"/>
          <a:sy n="100" d="100"/>
        </p:scale>
        <p:origin x="1568" y="168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-1356"/>
    </p:cViewPr>
    <p:sldLst>
      <p:sld r:id="rId1" collapse="1"/>
      <p:sld r:id="rId2" collapse="1"/>
      <p:sld r:id="rId3" collapse="1"/>
    </p:sldLst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2.xml"/><Relationship Id="rId2" Type="http://schemas.openxmlformats.org/officeDocument/2006/relationships/slide" Target="slides/slide8.xml"/><Relationship Id="rId1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717" y="0"/>
            <a:ext cx="2944958" cy="49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477"/>
            <a:ext cx="2944958" cy="49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717" y="9378477"/>
            <a:ext cx="2944958" cy="49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455B1F-0960-4375-98ED-6259565E07F0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34386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DDAB7-67F0-4544-8ABD-368327B5B51D}" type="datetimeFigureOut">
              <a:rPr lang="de-DE" smtClean="0"/>
              <a:t>01.02.26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35075"/>
            <a:ext cx="591820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606" y="4750815"/>
            <a:ext cx="5438464" cy="38871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477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098" y="9378477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3B43D-A314-47AA-8885-5589A3AB87D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7273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39738" y="1235075"/>
            <a:ext cx="5918200" cy="33305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Guten Tag </a:t>
            </a:r>
          </a:p>
          <a:p>
            <a:r>
              <a:rPr lang="de-DE" dirty="0"/>
              <a:t>sehr geehrte Eltern,</a:t>
            </a:r>
            <a:br>
              <a:rPr lang="de-DE" dirty="0"/>
            </a:br>
            <a:r>
              <a:rPr lang="de-DE" dirty="0"/>
              <a:t>liebe Schülerinnen und Schüler,</a:t>
            </a:r>
            <a:br>
              <a:rPr lang="de-DE" dirty="0"/>
            </a:br>
            <a:endParaRPr lang="de-DE" dirty="0"/>
          </a:p>
          <a:p>
            <a:r>
              <a:rPr lang="de-DE" dirty="0"/>
              <a:t>freue mich – Rahmen eines Elterninfoabends zur neuen Oberstufe begrüßen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3B43D-A314-47AA-8885-5589A3AB87D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857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39738" y="1235075"/>
            <a:ext cx="5918200" cy="33305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GW als GKs</a:t>
            </a:r>
            <a:br>
              <a:rPr lang="de-DE" dirty="0"/>
            </a:br>
            <a:br>
              <a:rPr lang="de-DE" dirty="0"/>
            </a:br>
            <a:r>
              <a:rPr lang="de-DE" dirty="0"/>
              <a:t>drei GWs im Laufe der MSS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3B43D-A314-47AA-8885-5589A3AB87D1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5988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39738" y="1235075"/>
            <a:ext cx="5918200" cy="33305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Schwerpunkt Einführungsphase auf Arbeitsmethoden MSS</a:t>
            </a:r>
            <a:br>
              <a:rPr lang="de-DE" dirty="0"/>
            </a:br>
            <a:br>
              <a:rPr lang="de-DE" dirty="0"/>
            </a:br>
            <a:r>
              <a:rPr lang="de-DE" dirty="0"/>
              <a:t>Methodenkonzept sieht Methodenschulung zu Präsentationstechniken und angeleitete Vorträge in gesamter MSS vor</a:t>
            </a:r>
            <a:br>
              <a:rPr lang="de-DE" dirty="0"/>
            </a:br>
            <a:endParaRPr lang="de-DE" dirty="0"/>
          </a:p>
          <a:p>
            <a:r>
              <a:rPr lang="de-DE" dirty="0"/>
              <a:t>Begleitetes </a:t>
            </a:r>
            <a:r>
              <a:rPr lang="de-DE" dirty="0" err="1"/>
              <a:t>Betriebspraktum</a:t>
            </a:r>
            <a:r>
              <a:rPr lang="de-DE" dirty="0"/>
              <a:t> in 11/2</a:t>
            </a:r>
            <a:br>
              <a:rPr lang="de-DE" dirty="0"/>
            </a:br>
            <a:br>
              <a:rPr lang="de-DE" dirty="0"/>
            </a:br>
            <a:r>
              <a:rPr lang="de-DE" dirty="0"/>
              <a:t>Ski-Exkursion im Februar</a:t>
            </a:r>
            <a:br>
              <a:rPr lang="de-DE" dirty="0"/>
            </a:br>
            <a:br>
              <a:rPr lang="de-DE" dirty="0"/>
            </a:br>
            <a:r>
              <a:rPr lang="de-DE" dirty="0"/>
              <a:t>Exkursion biologisch-erdkundlich oder literarisch kulturell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3B43D-A314-47AA-8885-5589A3AB87D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6261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39738" y="1235075"/>
            <a:ext cx="5918200" cy="33305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Verschiedene übergreifende Projekte</a:t>
            </a:r>
            <a:br>
              <a:rPr lang="de-DE" dirty="0"/>
            </a:br>
            <a:br>
              <a:rPr lang="de-DE" dirty="0"/>
            </a:br>
            <a:r>
              <a:rPr lang="de-DE" dirty="0"/>
              <a:t>neben den aufgelisteten Profilen Partnerschaften in 3 Ländern, bei denen oft MSS-Schüler beteiligt sind</a:t>
            </a:r>
            <a:br>
              <a:rPr lang="de-DE" dirty="0"/>
            </a:br>
            <a:br>
              <a:rPr lang="de-DE" dirty="0"/>
            </a:br>
            <a:r>
              <a:rPr lang="de-DE" dirty="0"/>
              <a:t>im Sommer nach Ruanda</a:t>
            </a:r>
            <a:br>
              <a:rPr lang="de-DE" dirty="0"/>
            </a:br>
            <a:br>
              <a:rPr lang="de-DE" dirty="0"/>
            </a:br>
            <a:r>
              <a:rPr lang="de-DE" dirty="0"/>
              <a:t>Frankreich = </a:t>
            </a:r>
            <a:r>
              <a:rPr lang="de-DE" dirty="0" err="1"/>
              <a:t>Mihel</a:t>
            </a:r>
            <a:br>
              <a:rPr lang="de-DE" dirty="0"/>
            </a:br>
            <a:br>
              <a:rPr lang="de-DE" dirty="0"/>
            </a:br>
            <a:r>
              <a:rPr lang="de-DE" dirty="0"/>
              <a:t>USA = Pleasant Valley High School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3B43D-A314-47AA-8885-5589A3AB87D1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1478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39738" y="1235075"/>
            <a:ext cx="5918200" cy="33305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Gesamte nächste Woche Anmeldegespräche bitte beachten Sie:</a:t>
            </a:r>
            <a:br>
              <a:rPr lang="de-DE" dirty="0"/>
            </a:br>
            <a:br>
              <a:rPr lang="de-DE" dirty="0"/>
            </a:br>
            <a:r>
              <a:rPr lang="de-DE" dirty="0"/>
              <a:t>E-Mailadresse auf Elternbrief leider veraltet: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Bitte zeitnah Termin machen, Mo-Fr. vormittags und Di + Do nachmittags</a:t>
            </a:r>
            <a:br>
              <a:rPr lang="de-DE" dirty="0"/>
            </a:br>
            <a:endParaRPr lang="de-DE" dirty="0"/>
          </a:p>
          <a:p>
            <a:r>
              <a:rPr lang="de-DE" dirty="0"/>
              <a:t>Frage: Auch möglich, dass sich nur Kind anmeldet, dann drucken und füllen Sie den Antrag bitte aus und unterscheiben ihn im Vorfeld</a:t>
            </a:r>
            <a:br>
              <a:rPr lang="de-DE" dirty="0"/>
            </a:br>
            <a:br>
              <a:rPr lang="de-DE" dirty="0"/>
            </a:br>
            <a:r>
              <a:rPr lang="de-DE" dirty="0"/>
              <a:t>Fächerwahl bei Anmeldung, vorher Gedanken machen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3B43D-A314-47AA-8885-5589A3AB87D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618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39738" y="1235075"/>
            <a:ext cx="5918200" cy="33305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Alle Infos zur MSS unter mss.rlp.de</a:t>
            </a:r>
            <a:br>
              <a:rPr lang="de-DE" dirty="0"/>
            </a:br>
            <a:endParaRPr lang="de-DE" dirty="0"/>
          </a:p>
          <a:p>
            <a:r>
              <a:rPr lang="de-DE" dirty="0"/>
              <a:t>Kein Heft mehr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3B43D-A314-47AA-8885-5589A3AB87D1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4005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39738" y="1235075"/>
            <a:ext cx="5918200" cy="33305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Am Ende – falls zu schnell</a:t>
            </a:r>
            <a:br>
              <a:rPr lang="de-DE" dirty="0"/>
            </a:br>
            <a:endParaRPr lang="de-DE" dirty="0"/>
          </a:p>
          <a:p>
            <a:r>
              <a:rPr lang="de-DE" dirty="0"/>
              <a:t>Bleiben Sie noch Moment online für Fragen, falls </a:t>
            </a:r>
            <a:br>
              <a:rPr lang="de-DE" dirty="0"/>
            </a:br>
            <a:r>
              <a:rPr lang="de-DE" dirty="0"/>
              <a:t>sehr spezielle Fragen, gerne auch per E-Mail</a:t>
            </a:r>
            <a:br>
              <a:rPr lang="de-DE" dirty="0"/>
            </a:br>
            <a:r>
              <a:rPr lang="de-DE" dirty="0"/>
              <a:t>Werde versuchen zeitnah zu antworten</a:t>
            </a:r>
            <a:br>
              <a:rPr lang="de-DE" dirty="0"/>
            </a:br>
            <a:endParaRPr lang="de-DE" dirty="0"/>
          </a:p>
          <a:p>
            <a:r>
              <a:rPr lang="de-DE" dirty="0"/>
              <a:t>Vielen Dank für Ihre Aufmerksamkeit!</a:t>
            </a:r>
            <a:br>
              <a:rPr lang="de-DE" dirty="0"/>
            </a:br>
            <a:r>
              <a:rPr lang="de-DE" dirty="0"/>
              <a:t>Ich freue mich Sie bei den Anmeldungen zu treffen.</a:t>
            </a:r>
            <a:br>
              <a:rPr lang="de-DE" dirty="0"/>
            </a:br>
            <a:br>
              <a:rPr lang="de-DE" dirty="0"/>
            </a:br>
            <a:r>
              <a:rPr lang="de-DE" dirty="0"/>
              <a:t>Einen schönen Abend!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3B43D-A314-47AA-8885-5589A3AB87D1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7640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39738" y="1235075"/>
            <a:ext cx="5918200" cy="33305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Die endgültige Berechtigung wird erst mit dem Jahreszeugnis 10 erteilt!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Anmeldung muss aber mit Halbjahreszeugnis erfolgen, sobald Jahreszeugnis erneute Überprüfung</a:t>
            </a:r>
            <a:br>
              <a:rPr lang="de-DE" dirty="0"/>
            </a:br>
            <a:r>
              <a:rPr lang="de-DE" dirty="0"/>
              <a:t>bei Veränderungen kein Übergang möglich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3B43D-A314-47AA-8885-5589A3AB87D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1274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39738" y="1235075"/>
            <a:ext cx="5918200" cy="33305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Ziel der Oberstufe in 3 Schuljahre (2 ½ Jahre) Allgemeine Hochschulreife (Abitur) zu erwerben</a:t>
            </a:r>
          </a:p>
          <a:p>
            <a:endParaRPr lang="de-DE" dirty="0"/>
          </a:p>
          <a:p>
            <a:r>
              <a:rPr lang="de-DE" dirty="0"/>
              <a:t>System Oberstufe in RLP = Mainzer Studienstufe</a:t>
            </a:r>
          </a:p>
          <a:p>
            <a:endParaRPr lang="de-DE" dirty="0"/>
          </a:p>
          <a:p>
            <a:r>
              <a:rPr lang="de-DE" dirty="0"/>
              <a:t>Berechtigung für alle Universitäten und Fächer; Zulassung teilweise NC-abhängig</a:t>
            </a:r>
          </a:p>
          <a:p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3B43D-A314-47AA-8885-5589A3AB87D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4673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39738" y="1235075"/>
            <a:ext cx="5918200" cy="33305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Erste zwei Halbjahre Einführungsphase</a:t>
            </a:r>
          </a:p>
          <a:p>
            <a:endParaRPr lang="de-DE" dirty="0"/>
          </a:p>
          <a:p>
            <a:r>
              <a:rPr lang="de-DE" dirty="0"/>
              <a:t>Orientierung und Ankommen in der Oberstufe</a:t>
            </a:r>
          </a:p>
          <a:p>
            <a:endParaRPr lang="de-DE" dirty="0"/>
          </a:p>
          <a:p>
            <a:r>
              <a:rPr lang="de-DE" dirty="0"/>
              <a:t>11-2 bis 13 = Qualifikationsphase (Kurshalbjahresnoten in Qualifikation (Block I) gerechnet</a:t>
            </a:r>
          </a:p>
          <a:p>
            <a:endParaRPr lang="de-DE" dirty="0"/>
          </a:p>
          <a:p>
            <a:r>
              <a:rPr lang="de-DE" dirty="0"/>
              <a:t>Nach 12/2 schulischer Teil FHR (anschließend noch Praxisphase nötig)</a:t>
            </a:r>
            <a:br>
              <a:rPr lang="de-DE" dirty="0"/>
            </a:br>
            <a:br>
              <a:rPr lang="de-DE" dirty="0"/>
            </a:br>
            <a:r>
              <a:rPr lang="de-DE" dirty="0"/>
              <a:t>Ende von 13 Schriftliches und mündliches Abitur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3B43D-A314-47AA-8885-5589A3AB87D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8325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39738" y="1235075"/>
            <a:ext cx="5918200" cy="33305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Gewählt werden müssen 3 LKs und mind.  7 GKs, welche verschiedene Bereiche abdecken (Kombinationen)</a:t>
            </a:r>
            <a:br>
              <a:rPr lang="de-DE" dirty="0"/>
            </a:br>
            <a:br>
              <a:rPr lang="de-DE" dirty="0"/>
            </a:br>
            <a:r>
              <a:rPr lang="de-DE" dirty="0"/>
              <a:t>Bei uns können links als LK oder GK gewählt werden</a:t>
            </a:r>
            <a:br>
              <a:rPr lang="de-DE" dirty="0"/>
            </a:br>
            <a:br>
              <a:rPr lang="de-DE" dirty="0"/>
            </a:br>
            <a:r>
              <a:rPr lang="de-DE" dirty="0"/>
              <a:t>rechts nur als GK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3B43D-A314-47AA-8885-5589A3AB87D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5267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39738" y="1235075"/>
            <a:ext cx="5918200" cy="33305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Kombinationen einsehbar unter mss.rlp.de</a:t>
            </a:r>
            <a:br>
              <a:rPr lang="de-DE" dirty="0"/>
            </a:br>
            <a:endParaRPr lang="de-DE" dirty="0"/>
          </a:p>
          <a:p>
            <a:r>
              <a:rPr lang="de-DE" dirty="0"/>
              <a:t>Oder Fächerwahl RLP in Google</a:t>
            </a:r>
            <a:br>
              <a:rPr lang="de-DE" dirty="0"/>
            </a:br>
            <a:endParaRPr lang="de-DE" dirty="0"/>
          </a:p>
          <a:p>
            <a:r>
              <a:rPr lang="de-DE" dirty="0"/>
              <a:t>Hier die Kombinationen, die an unserer Schule gewählt werden - sortiert nach individueller Fachpriorität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3B43D-A314-47AA-8885-5589A3AB87D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4670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39738" y="1235075"/>
            <a:ext cx="5918200" cy="33305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Grundsätzliche Frage: 2 Pflichtfremdsprache in 6-10 belegt?</a:t>
            </a:r>
            <a:br>
              <a:rPr lang="de-DE" dirty="0"/>
            </a:br>
            <a:br>
              <a:rPr lang="de-DE" dirty="0"/>
            </a:br>
            <a:r>
              <a:rPr lang="de-DE" dirty="0"/>
              <a:t>Ja: Franz als fortgeführter Kurs?</a:t>
            </a:r>
            <a:br>
              <a:rPr lang="de-DE" dirty="0"/>
            </a:br>
            <a:r>
              <a:rPr lang="de-DE" dirty="0"/>
              <a:t>Alternative: zweite NW oder Informatik</a:t>
            </a:r>
            <a:br>
              <a:rPr lang="de-DE" dirty="0"/>
            </a:br>
            <a:br>
              <a:rPr lang="de-DE" dirty="0"/>
            </a:br>
            <a:r>
              <a:rPr lang="de-DE" dirty="0"/>
              <a:t>Nein: Franz oder Latein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3B43D-A314-47AA-8885-5589A3AB87D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6664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39738" y="1235075"/>
            <a:ext cx="5918200" cy="33305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Latein in der MSS = Latinum durch Gesonderte Prüfung in 13 zwischen schriftl. und </a:t>
            </a:r>
            <a:r>
              <a:rPr lang="de-DE" dirty="0" err="1"/>
              <a:t>mündl</a:t>
            </a:r>
            <a:r>
              <a:rPr lang="de-DE" dirty="0"/>
              <a:t>. Abitur oder Latein als mdl. Abi-PF</a:t>
            </a:r>
            <a:br>
              <a:rPr lang="de-DE" dirty="0"/>
            </a:br>
            <a:endParaRPr lang="de-DE" dirty="0"/>
          </a:p>
          <a:p>
            <a:r>
              <a:rPr lang="de-DE" dirty="0"/>
              <a:t>Latinum im </a:t>
            </a:r>
            <a:r>
              <a:rPr lang="de-DE" dirty="0" err="1"/>
              <a:t>Abizeugnis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3B43D-A314-47AA-8885-5589A3AB87D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8890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39738" y="1235075"/>
            <a:ext cx="5918200" cy="33305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Eine GW als Leistungskurs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andere GW als Grundfach</a:t>
            </a:r>
            <a:br>
              <a:rPr lang="de-DE" dirty="0"/>
            </a:br>
            <a:br>
              <a:rPr lang="de-DE" dirty="0"/>
            </a:br>
            <a:r>
              <a:rPr lang="de-DE" dirty="0"/>
              <a:t>Beispiel Geschichte LK = SK/EK als GK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3B43D-A314-47AA-8885-5589A3AB87D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5217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71C2-73CA-4789-8F23-C8908F3ED9EE}" type="datetimeFigureOut">
              <a:rPr lang="de-DE" smtClean="0"/>
              <a:t>01.02.26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A2A8-FFF3-40B9-9478-3A4CF6F29B5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444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71C2-73CA-4789-8F23-C8908F3ED9EE}" type="datetimeFigureOut">
              <a:rPr lang="de-DE" smtClean="0"/>
              <a:t>01.02.26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A2A8-FFF3-40B9-9478-3A4CF6F29B5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901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71C2-73CA-4789-8F23-C8908F3ED9EE}" type="datetimeFigureOut">
              <a:rPr lang="de-DE" smtClean="0"/>
              <a:t>01.02.26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A2A8-FFF3-40B9-9478-3A4CF6F29B5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6659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6C55-A7E4-47EE-97DC-6C2F799F5108}" type="slidenum">
              <a:rPr lang="de-DE" altLang="de-DE" smtClean="0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62670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C92-8F3B-4CD2-AAF6-C000D417A144}" type="slidenum">
              <a:rPr lang="de-DE" altLang="de-DE" smtClean="0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36178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9701-6F78-4251-9452-FFA301AA6673}" type="slidenum">
              <a:rPr lang="de-DE" altLang="de-DE" smtClean="0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66047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D529-721D-4BB7-971F-E4E8667AACD8}" type="slidenum">
              <a:rPr lang="de-DE" altLang="de-DE" smtClean="0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39678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2DA2A-0975-446A-A68B-2FA2D1D36B33}" type="slidenum">
              <a:rPr lang="de-DE" altLang="de-DE" smtClean="0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11051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F1B1-8954-4BFA-87D8-9084B135C4AF}" type="slidenum">
              <a:rPr lang="de-DE" altLang="de-DE" smtClean="0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50887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B114-B495-4A77-AD0B-5DCFD6C7891F}" type="slidenum">
              <a:rPr lang="de-DE" altLang="de-DE" smtClean="0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52316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5E96-BDF4-4306-8CDE-1A2D1E9E8F76}" type="slidenum">
              <a:rPr lang="de-DE" altLang="de-DE" smtClean="0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94824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71C2-73CA-4789-8F23-C8908F3ED9EE}" type="datetimeFigureOut">
              <a:rPr lang="de-DE" smtClean="0"/>
              <a:t>01.02.26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A2A8-FFF3-40B9-9478-3A4CF6F29B5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9760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9EFC-ECDE-4DD0-8D63-292E6E210E68}" type="slidenum">
              <a:rPr lang="de-DE" altLang="de-DE" smtClean="0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60770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CA88-9DE4-4D0B-89EB-1D7769FFBE18}" type="slidenum">
              <a:rPr lang="de-DE" altLang="de-DE" smtClean="0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50945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3E30-2F71-458B-BEDB-86E73BF886B2}" type="slidenum">
              <a:rPr lang="de-DE" altLang="de-DE" smtClean="0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7599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71C2-73CA-4789-8F23-C8908F3ED9EE}" type="datetimeFigureOut">
              <a:rPr lang="de-DE" smtClean="0"/>
              <a:t>01.02.26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A2A8-FFF3-40B9-9478-3A4CF6F29B5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77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71C2-73CA-4789-8F23-C8908F3ED9EE}" type="datetimeFigureOut">
              <a:rPr lang="de-DE" smtClean="0"/>
              <a:t>01.02.26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A2A8-FFF3-40B9-9478-3A4CF6F29B5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9904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71C2-73CA-4789-8F23-C8908F3ED9EE}" type="datetimeFigureOut">
              <a:rPr lang="de-DE" smtClean="0"/>
              <a:t>01.02.26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A2A8-FFF3-40B9-9478-3A4CF6F29B5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075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71C2-73CA-4789-8F23-C8908F3ED9EE}" type="datetimeFigureOut">
              <a:rPr lang="de-DE" smtClean="0"/>
              <a:t>01.02.26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BEA2-D313-466B-8514-B5A007C266D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5E57879-912C-4FC5-9D47-37E391FAE3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" y="1803169"/>
            <a:ext cx="5964964" cy="505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6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71C2-73CA-4789-8F23-C8908F3ED9EE}" type="datetimeFigureOut">
              <a:rPr lang="de-DE" smtClean="0"/>
              <a:t>01.02.26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A2A8-FFF3-40B9-9478-3A4CF6F29B5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9109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71C2-73CA-4789-8F23-C8908F3ED9EE}" type="datetimeFigureOut">
              <a:rPr lang="de-DE" smtClean="0"/>
              <a:t>01.02.26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A2A8-FFF3-40B9-9478-3A4CF6F29B5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9507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71C2-73CA-4789-8F23-C8908F3ED9EE}" type="datetimeFigureOut">
              <a:rPr lang="de-DE" smtClean="0"/>
              <a:t>01.02.26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A2A8-FFF3-40B9-9478-3A4CF6F29B5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75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F4FD4-7CB4-4EFF-9DF9-C57B5AE05CF6}" type="slidenum">
              <a:rPr lang="de-DE" altLang="de-DE" smtClean="0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45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F4FD4-7CB4-4EFF-9DF9-C57B5AE05CF6}" type="slidenum">
              <a:rPr lang="de-DE" altLang="de-DE" smtClean="0"/>
              <a:pPr/>
              <a:t>‹#›</a:t>
            </a:fld>
            <a:endParaRPr lang="de-DE" altLang="de-DE"/>
          </a:p>
        </p:txBody>
      </p:sp>
      <p:pic>
        <p:nvPicPr>
          <p:cNvPr id="7" name="Picture 2" descr="IGS EA">
            <a:extLst>
              <a:ext uri="{FF2B5EF4-FFF2-40B4-BE49-F238E27FC236}">
                <a16:creationId xmlns:a16="http://schemas.microsoft.com/office/drawing/2014/main" id="{C1CB5729-100A-486C-881C-E1A80A6A5E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6338392"/>
            <a:ext cx="1536171" cy="40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002A256-F61C-4976-AA06-FCC2C5CE7AB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" y="1803169"/>
            <a:ext cx="5964964" cy="505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2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6.png"/><Relationship Id="rId4" Type="http://schemas.openxmlformats.org/officeDocument/2006/relationships/image" Target="../media/image11.jpeg"/><Relationship Id="rId9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igs-enkenbach-alsenborn.de/fileadmin/user_upload/Elternbriefe/Formulare/Aufnahmeantrag_MSS_22-23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png"/><Relationship Id="rId4" Type="http://schemas.openxmlformats.org/officeDocument/2006/relationships/hyperlink" Target="https://mss.rlp.de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37866C9-C125-414C-935A-8E86C199C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2406" y="81966"/>
            <a:ext cx="13987393" cy="6655668"/>
          </a:xfrm>
          <a:prstGeom prst="rect">
            <a:avLst/>
          </a:prstGeom>
        </p:spPr>
      </p:pic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E83136DE-B2F1-41E3-B9D0-53CE861DA909}"/>
              </a:ext>
            </a:extLst>
          </p:cNvPr>
          <p:cNvSpPr/>
          <p:nvPr/>
        </p:nvSpPr>
        <p:spPr>
          <a:xfrm>
            <a:off x="-4705200" y="21785"/>
            <a:ext cx="19442158" cy="6776033"/>
          </a:xfrm>
          <a:custGeom>
            <a:avLst/>
            <a:gdLst>
              <a:gd name="connsiteX0" fmla="*/ 0 w 19442158"/>
              <a:gd name="connsiteY0" fmla="*/ 0 h 6776033"/>
              <a:gd name="connsiteX1" fmla="*/ 19442158 w 19442158"/>
              <a:gd name="connsiteY1" fmla="*/ 0 h 6776033"/>
              <a:gd name="connsiteX2" fmla="*/ 19442158 w 19442158"/>
              <a:gd name="connsiteY2" fmla="*/ 6776033 h 6776033"/>
              <a:gd name="connsiteX3" fmla="*/ 0 w 19442158"/>
              <a:gd name="connsiteY3" fmla="*/ 6776033 h 6776033"/>
              <a:gd name="connsiteX4" fmla="*/ 0 w 19442158"/>
              <a:gd name="connsiteY4" fmla="*/ 6006289 h 6776033"/>
              <a:gd name="connsiteX5" fmla="*/ 569279 w 19442158"/>
              <a:gd name="connsiteY5" fmla="*/ 6575568 h 6776033"/>
              <a:gd name="connsiteX6" fmla="*/ 11045509 w 19442158"/>
              <a:gd name="connsiteY6" fmla="*/ 6575568 h 6776033"/>
              <a:gd name="connsiteX7" fmla="*/ 11614788 w 19442158"/>
              <a:gd name="connsiteY7" fmla="*/ 6006289 h 6776033"/>
              <a:gd name="connsiteX8" fmla="*/ 11045509 w 19442158"/>
              <a:gd name="connsiteY8" fmla="*/ 5437010 h 6776033"/>
              <a:gd name="connsiteX9" fmla="*/ 569279 w 19442158"/>
              <a:gd name="connsiteY9" fmla="*/ 5437010 h 6776033"/>
              <a:gd name="connsiteX10" fmla="*/ 0 w 19442158"/>
              <a:gd name="connsiteY10" fmla="*/ 6006289 h 6776033"/>
              <a:gd name="connsiteX11" fmla="*/ 0 w 19442158"/>
              <a:gd name="connsiteY11" fmla="*/ 4697156 h 6776033"/>
              <a:gd name="connsiteX12" fmla="*/ 11565 w 19442158"/>
              <a:gd name="connsiteY12" fmla="*/ 4811883 h 6776033"/>
              <a:gd name="connsiteX13" fmla="*/ 569278 w 19442158"/>
              <a:gd name="connsiteY13" fmla="*/ 5266432 h 6776033"/>
              <a:gd name="connsiteX14" fmla="*/ 12818835 w 19442158"/>
              <a:gd name="connsiteY14" fmla="*/ 5266432 h 6776033"/>
              <a:gd name="connsiteX15" fmla="*/ 13388114 w 19442158"/>
              <a:gd name="connsiteY15" fmla="*/ 4697153 h 6776033"/>
              <a:gd name="connsiteX16" fmla="*/ 12818835 w 19442158"/>
              <a:gd name="connsiteY16" fmla="*/ 4127874 h 6776033"/>
              <a:gd name="connsiteX17" fmla="*/ 569278 w 19442158"/>
              <a:gd name="connsiteY17" fmla="*/ 4127874 h 6776033"/>
              <a:gd name="connsiteX18" fmla="*/ 11565 w 19442158"/>
              <a:gd name="connsiteY18" fmla="*/ 4582424 h 6776033"/>
              <a:gd name="connsiteX19" fmla="*/ 0 w 19442158"/>
              <a:gd name="connsiteY19" fmla="*/ 4697150 h 6776033"/>
              <a:gd name="connsiteX20" fmla="*/ 0 w 19442158"/>
              <a:gd name="connsiteY20" fmla="*/ 3388016 h 6776033"/>
              <a:gd name="connsiteX21" fmla="*/ 569279 w 19442158"/>
              <a:gd name="connsiteY21" fmla="*/ 3957295 h 6776033"/>
              <a:gd name="connsiteX22" fmla="*/ 11851566 w 19442158"/>
              <a:gd name="connsiteY22" fmla="*/ 3957295 h 6776033"/>
              <a:gd name="connsiteX23" fmla="*/ 12420845 w 19442158"/>
              <a:gd name="connsiteY23" fmla="*/ 3388016 h 6776033"/>
              <a:gd name="connsiteX24" fmla="*/ 11851566 w 19442158"/>
              <a:gd name="connsiteY24" fmla="*/ 2818737 h 6776033"/>
              <a:gd name="connsiteX25" fmla="*/ 569279 w 19442158"/>
              <a:gd name="connsiteY25" fmla="*/ 2818737 h 6776033"/>
              <a:gd name="connsiteX26" fmla="*/ 0 w 19442158"/>
              <a:gd name="connsiteY26" fmla="*/ 3388016 h 6776033"/>
              <a:gd name="connsiteX27" fmla="*/ 0 w 19442158"/>
              <a:gd name="connsiteY27" fmla="*/ 2062087 h 6776033"/>
              <a:gd name="connsiteX28" fmla="*/ 11564 w 19442158"/>
              <a:gd name="connsiteY28" fmla="*/ 2176805 h 6776033"/>
              <a:gd name="connsiteX29" fmla="*/ 569278 w 19442158"/>
              <a:gd name="connsiteY29" fmla="*/ 2631354 h 6776033"/>
              <a:gd name="connsiteX30" fmla="*/ 13544286 w 19442158"/>
              <a:gd name="connsiteY30" fmla="*/ 2631354 h 6776033"/>
              <a:gd name="connsiteX31" fmla="*/ 14113565 w 19442158"/>
              <a:gd name="connsiteY31" fmla="*/ 2062075 h 6776033"/>
              <a:gd name="connsiteX32" fmla="*/ 13544286 w 19442158"/>
              <a:gd name="connsiteY32" fmla="*/ 1492796 h 6776033"/>
              <a:gd name="connsiteX33" fmla="*/ 569278 w 19442158"/>
              <a:gd name="connsiteY33" fmla="*/ 1492796 h 6776033"/>
              <a:gd name="connsiteX34" fmla="*/ 11564 w 19442158"/>
              <a:gd name="connsiteY34" fmla="*/ 1947346 h 6776033"/>
              <a:gd name="connsiteX35" fmla="*/ 0 w 19442158"/>
              <a:gd name="connsiteY35" fmla="*/ 2062064 h 6776033"/>
              <a:gd name="connsiteX36" fmla="*/ 0 w 19442158"/>
              <a:gd name="connsiteY36" fmla="*/ 736141 h 6776033"/>
              <a:gd name="connsiteX37" fmla="*/ 11565 w 19442158"/>
              <a:gd name="connsiteY37" fmla="*/ 850865 h 6776033"/>
              <a:gd name="connsiteX38" fmla="*/ 569278 w 19442158"/>
              <a:gd name="connsiteY38" fmla="*/ 1305414 h 6776033"/>
              <a:gd name="connsiteX39" fmla="*/ 12496412 w 19442158"/>
              <a:gd name="connsiteY39" fmla="*/ 1305414 h 6776033"/>
              <a:gd name="connsiteX40" fmla="*/ 13065691 w 19442158"/>
              <a:gd name="connsiteY40" fmla="*/ 736135 h 6776033"/>
              <a:gd name="connsiteX41" fmla="*/ 12496412 w 19442158"/>
              <a:gd name="connsiteY41" fmla="*/ 166856 h 6776033"/>
              <a:gd name="connsiteX42" fmla="*/ 569278 w 19442158"/>
              <a:gd name="connsiteY42" fmla="*/ 166856 h 6776033"/>
              <a:gd name="connsiteX43" fmla="*/ 11565 w 19442158"/>
              <a:gd name="connsiteY43" fmla="*/ 621406 h 6776033"/>
              <a:gd name="connsiteX44" fmla="*/ 0 w 19442158"/>
              <a:gd name="connsiteY44" fmla="*/ 736129 h 677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9442158" h="6776033">
                <a:moveTo>
                  <a:pt x="0" y="0"/>
                </a:moveTo>
                <a:lnTo>
                  <a:pt x="19442158" y="0"/>
                </a:lnTo>
                <a:lnTo>
                  <a:pt x="19442158" y="6776033"/>
                </a:lnTo>
                <a:lnTo>
                  <a:pt x="0" y="6776033"/>
                </a:lnTo>
                <a:lnTo>
                  <a:pt x="0" y="6006289"/>
                </a:lnTo>
                <a:cubicBezTo>
                  <a:pt x="0" y="6320693"/>
                  <a:pt x="254874" y="6575568"/>
                  <a:pt x="569279" y="6575568"/>
                </a:cubicBezTo>
                <a:lnTo>
                  <a:pt x="11045509" y="6575568"/>
                </a:lnTo>
                <a:cubicBezTo>
                  <a:pt x="11359913" y="6575568"/>
                  <a:pt x="11614788" y="6320693"/>
                  <a:pt x="11614788" y="6006289"/>
                </a:cubicBezTo>
                <a:cubicBezTo>
                  <a:pt x="11614788" y="5691885"/>
                  <a:pt x="11359913" y="5437010"/>
                  <a:pt x="11045509" y="5437010"/>
                </a:cubicBezTo>
                <a:lnTo>
                  <a:pt x="569279" y="5437010"/>
                </a:lnTo>
                <a:cubicBezTo>
                  <a:pt x="254874" y="5437010"/>
                  <a:pt x="0" y="5691885"/>
                  <a:pt x="0" y="6006289"/>
                </a:cubicBezTo>
                <a:lnTo>
                  <a:pt x="0" y="4697156"/>
                </a:lnTo>
                <a:lnTo>
                  <a:pt x="11565" y="4811883"/>
                </a:lnTo>
                <a:cubicBezTo>
                  <a:pt x="64648" y="5071294"/>
                  <a:pt x="294175" y="5266432"/>
                  <a:pt x="569278" y="5266432"/>
                </a:cubicBezTo>
                <a:lnTo>
                  <a:pt x="12818835" y="5266432"/>
                </a:lnTo>
                <a:cubicBezTo>
                  <a:pt x="13133239" y="5266432"/>
                  <a:pt x="13388114" y="5011557"/>
                  <a:pt x="13388114" y="4697153"/>
                </a:cubicBezTo>
                <a:cubicBezTo>
                  <a:pt x="13388114" y="4382749"/>
                  <a:pt x="13133239" y="4127874"/>
                  <a:pt x="12818835" y="4127874"/>
                </a:cubicBezTo>
                <a:lnTo>
                  <a:pt x="569278" y="4127874"/>
                </a:lnTo>
                <a:cubicBezTo>
                  <a:pt x="294175" y="4127874"/>
                  <a:pt x="64648" y="4323013"/>
                  <a:pt x="11565" y="4582424"/>
                </a:cubicBezTo>
                <a:lnTo>
                  <a:pt x="0" y="4697150"/>
                </a:lnTo>
                <a:lnTo>
                  <a:pt x="0" y="3388016"/>
                </a:lnTo>
                <a:cubicBezTo>
                  <a:pt x="0" y="3702420"/>
                  <a:pt x="254875" y="3957295"/>
                  <a:pt x="569279" y="3957295"/>
                </a:cubicBezTo>
                <a:lnTo>
                  <a:pt x="11851566" y="3957295"/>
                </a:lnTo>
                <a:cubicBezTo>
                  <a:pt x="12165970" y="3957295"/>
                  <a:pt x="12420845" y="3702420"/>
                  <a:pt x="12420845" y="3388016"/>
                </a:cubicBezTo>
                <a:cubicBezTo>
                  <a:pt x="12420845" y="3073612"/>
                  <a:pt x="12165970" y="2818737"/>
                  <a:pt x="11851566" y="2818737"/>
                </a:cubicBezTo>
                <a:lnTo>
                  <a:pt x="569279" y="2818737"/>
                </a:lnTo>
                <a:cubicBezTo>
                  <a:pt x="254875" y="2818737"/>
                  <a:pt x="0" y="3073612"/>
                  <a:pt x="0" y="3388016"/>
                </a:cubicBezTo>
                <a:lnTo>
                  <a:pt x="0" y="2062087"/>
                </a:lnTo>
                <a:lnTo>
                  <a:pt x="11564" y="2176805"/>
                </a:lnTo>
                <a:cubicBezTo>
                  <a:pt x="64648" y="2436216"/>
                  <a:pt x="294174" y="2631354"/>
                  <a:pt x="569278" y="2631354"/>
                </a:cubicBezTo>
                <a:lnTo>
                  <a:pt x="13544286" y="2631354"/>
                </a:lnTo>
                <a:cubicBezTo>
                  <a:pt x="13858690" y="2631354"/>
                  <a:pt x="14113565" y="2376479"/>
                  <a:pt x="14113565" y="2062075"/>
                </a:cubicBezTo>
                <a:cubicBezTo>
                  <a:pt x="14113565" y="1747671"/>
                  <a:pt x="13858690" y="1492796"/>
                  <a:pt x="13544286" y="1492796"/>
                </a:cubicBezTo>
                <a:lnTo>
                  <a:pt x="569278" y="1492796"/>
                </a:lnTo>
                <a:cubicBezTo>
                  <a:pt x="294174" y="1492796"/>
                  <a:pt x="64648" y="1687935"/>
                  <a:pt x="11564" y="1947346"/>
                </a:cubicBezTo>
                <a:lnTo>
                  <a:pt x="0" y="2062064"/>
                </a:lnTo>
                <a:lnTo>
                  <a:pt x="0" y="736141"/>
                </a:lnTo>
                <a:lnTo>
                  <a:pt x="11565" y="850865"/>
                </a:lnTo>
                <a:cubicBezTo>
                  <a:pt x="64648" y="1110275"/>
                  <a:pt x="294175" y="1305414"/>
                  <a:pt x="569278" y="1305414"/>
                </a:cubicBezTo>
                <a:lnTo>
                  <a:pt x="12496412" y="1305414"/>
                </a:lnTo>
                <a:cubicBezTo>
                  <a:pt x="12810816" y="1305414"/>
                  <a:pt x="13065691" y="1050539"/>
                  <a:pt x="13065691" y="736135"/>
                </a:cubicBezTo>
                <a:cubicBezTo>
                  <a:pt x="13065691" y="421731"/>
                  <a:pt x="12810816" y="166856"/>
                  <a:pt x="12496412" y="166856"/>
                </a:cubicBezTo>
                <a:lnTo>
                  <a:pt x="569278" y="166856"/>
                </a:lnTo>
                <a:cubicBezTo>
                  <a:pt x="294175" y="166856"/>
                  <a:pt x="64648" y="361995"/>
                  <a:pt x="11565" y="621406"/>
                </a:cubicBezTo>
                <a:lnTo>
                  <a:pt x="0" y="73612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8D82D33-6106-43DC-8203-4E114F59F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3138" y="188640"/>
            <a:ext cx="2145978" cy="743776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68E53999-B820-459F-A1A6-8D5112442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6200" y="3033223"/>
            <a:ext cx="5328592" cy="2042491"/>
          </a:xfrm>
        </p:spPr>
        <p:txBody>
          <a:bodyPr anchor="b"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Die gymnasiale </a:t>
            </a:r>
            <a:br>
              <a:rPr lang="de-DE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Oberstufe an der </a:t>
            </a:r>
            <a:br>
              <a:rPr lang="de-DE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IGS Enkenbach-Alsenborn</a:t>
            </a:r>
            <a:br>
              <a:rPr lang="de-DE" sz="2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</a:rPr>
            </a:br>
            <a:br>
              <a:rPr lang="de-DE" sz="2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</a:rPr>
            </a:br>
            <a:br>
              <a:rPr lang="de-DE" sz="2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</a:rPr>
            </a:b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</a:rPr>
              <a:t>Sabine </a:t>
            </a:r>
            <a:r>
              <a:rPr lang="de-DE" sz="2400" b="1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</a:rPr>
              <a:t>Deubert</a:t>
            </a:r>
            <a:br>
              <a:rPr lang="de-DE" sz="2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</a:rPr>
            </a:b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</a:rPr>
              <a:t>(Stufenleiterin 9/10)</a:t>
            </a:r>
            <a:br>
              <a:rPr lang="de-DE" sz="2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</a:rPr>
            </a:br>
            <a:br>
              <a:rPr lang="de-DE" sz="2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</a:rPr>
            </a:b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</a:rPr>
              <a:t>Tanja Hettrich</a:t>
            </a:r>
            <a:br>
              <a:rPr lang="de-DE" sz="2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</a:rPr>
            </a:b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</a:rPr>
              <a:t>(MSS-Leiterin)</a:t>
            </a:r>
            <a:endParaRPr lang="de-DE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986F40E-E4ED-4EE8-A7D1-6A5BD4DD64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7122" y="5105805"/>
            <a:ext cx="1681994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4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teraktive Schaltfläche: Zur Startseite wechseln 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A8CA4E9-7173-4E4C-BF44-057A308A4AAC}"/>
              </a:ext>
            </a:extLst>
          </p:cNvPr>
          <p:cNvSpPr/>
          <p:nvPr/>
        </p:nvSpPr>
        <p:spPr>
          <a:xfrm>
            <a:off x="11712624" y="6444335"/>
            <a:ext cx="324036" cy="270030"/>
          </a:xfrm>
          <a:prstGeom prst="actionButtonHom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868958CC-291E-4087-9D93-1ADAC603383F}"/>
              </a:ext>
            </a:extLst>
          </p:cNvPr>
          <p:cNvSpPr txBox="1">
            <a:spLocks/>
          </p:cNvSpPr>
          <p:nvPr/>
        </p:nvSpPr>
        <p:spPr>
          <a:xfrm>
            <a:off x="1703512" y="363284"/>
            <a:ext cx="8309558" cy="514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700" b="1" dirty="0">
                <a:solidFill>
                  <a:srgbClr val="C00000"/>
                </a:solidFill>
              </a:rPr>
              <a:t>4.5 Gesellschaftswissenschaftliche Fächer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308442D-1BAC-4B47-A5FF-5A7374CB795F}"/>
              </a:ext>
            </a:extLst>
          </p:cNvPr>
          <p:cNvSpPr txBox="1"/>
          <p:nvPr/>
        </p:nvSpPr>
        <p:spPr>
          <a:xfrm>
            <a:off x="1738232" y="940486"/>
            <a:ext cx="87502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u="sng" dirty="0"/>
              <a:t>Zwei</a:t>
            </a:r>
            <a:r>
              <a:rPr lang="de-DE" sz="2400" b="1" dirty="0"/>
              <a:t> </a:t>
            </a:r>
            <a:r>
              <a:rPr lang="de-DE" sz="2400" b="1" u="sng" dirty="0"/>
              <a:t>Grundfächer</a:t>
            </a:r>
            <a:r>
              <a:rPr lang="de-DE" sz="2400" b="1" dirty="0"/>
              <a:t> im Aufgabenfeld Gesellschaftswissenschaften</a:t>
            </a:r>
          </a:p>
          <a:p>
            <a:endParaRPr lang="de-DE" sz="600" b="1" dirty="0"/>
          </a:p>
          <a:p>
            <a:pPr algn="ctr"/>
            <a:r>
              <a:rPr lang="de-DE" sz="2000" b="1" dirty="0">
                <a:solidFill>
                  <a:schemeClr val="accent2">
                    <a:lumMod val="75000"/>
                  </a:schemeClr>
                </a:solidFill>
              </a:rPr>
              <a:t>		Geschichte        </a:t>
            </a:r>
            <a:r>
              <a:rPr lang="de-DE" sz="2000" b="1" dirty="0"/>
              <a:t>+      </a:t>
            </a:r>
            <a:r>
              <a:rPr lang="de-DE" sz="2000" b="1" dirty="0">
                <a:solidFill>
                  <a:schemeClr val="accent1"/>
                </a:solidFill>
              </a:rPr>
              <a:t>Sozialkunde / </a:t>
            </a:r>
            <a:r>
              <a:rPr lang="de-DE" sz="2000" b="1" dirty="0">
                <a:solidFill>
                  <a:schemeClr val="accent6">
                    <a:lumMod val="75000"/>
                  </a:schemeClr>
                </a:solidFill>
              </a:rPr>
              <a:t>Erdkunde</a:t>
            </a:r>
            <a:endParaRPr lang="de-DE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Legende: mit Pfeil nach unten 10">
            <a:extLst>
              <a:ext uri="{FF2B5EF4-FFF2-40B4-BE49-F238E27FC236}">
                <a16:creationId xmlns:a16="http://schemas.microsoft.com/office/drawing/2014/main" id="{9CBF87C9-7FEC-499C-ACEC-9441E2121A20}"/>
              </a:ext>
            </a:extLst>
          </p:cNvPr>
          <p:cNvSpPr/>
          <p:nvPr/>
        </p:nvSpPr>
        <p:spPr>
          <a:xfrm>
            <a:off x="1864432" y="1802260"/>
            <a:ext cx="8463136" cy="1195456"/>
          </a:xfrm>
          <a:prstGeom prst="downArrowCallout">
            <a:avLst>
              <a:gd name="adj1" fmla="val 33208"/>
              <a:gd name="adj2" fmla="val 39064"/>
              <a:gd name="adj3" fmla="val 13614"/>
              <a:gd name="adj4" fmla="val 7590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Jedes Grundfach beinhaltet 2 Wochenstunden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b="1" dirty="0">
                <a:solidFill>
                  <a:schemeClr val="tx1"/>
                </a:solidFill>
              </a:rPr>
              <a:t>= insgesamt 4 Wochenstunden</a:t>
            </a:r>
          </a:p>
        </p:txBody>
      </p: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2D43F5AC-CD66-4D18-BD42-CEB182CA2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271633"/>
              </p:ext>
            </p:extLst>
          </p:nvPr>
        </p:nvGraphicFramePr>
        <p:xfrm>
          <a:off x="2063553" y="3070352"/>
          <a:ext cx="7632848" cy="259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8653">
                  <a:extLst>
                    <a:ext uri="{9D8B030D-6E8A-4147-A177-3AD203B41FA5}">
                      <a16:colId xmlns:a16="http://schemas.microsoft.com/office/drawing/2014/main" val="370061394"/>
                    </a:ext>
                  </a:extLst>
                </a:gridCol>
                <a:gridCol w="2433834">
                  <a:extLst>
                    <a:ext uri="{9D8B030D-6E8A-4147-A177-3AD203B41FA5}">
                      <a16:colId xmlns:a16="http://schemas.microsoft.com/office/drawing/2014/main" val="2341789651"/>
                    </a:ext>
                  </a:extLst>
                </a:gridCol>
                <a:gridCol w="3240361">
                  <a:extLst>
                    <a:ext uri="{9D8B030D-6E8A-4147-A177-3AD203B41FA5}">
                      <a16:colId xmlns:a16="http://schemas.microsoft.com/office/drawing/2014/main" val="5679142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Grundfach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i="1" dirty="0">
                          <a:solidFill>
                            <a:schemeClr val="accent2"/>
                          </a:solidFill>
                        </a:rPr>
                        <a:t>Geschichte (2)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i="1" dirty="0">
                          <a:solidFill>
                            <a:srgbClr val="0070C0"/>
                          </a:solidFill>
                        </a:rPr>
                        <a:t>SK</a:t>
                      </a:r>
                      <a:r>
                        <a:rPr lang="de-DE" b="0" i="1" dirty="0"/>
                        <a:t>/</a:t>
                      </a:r>
                      <a:r>
                        <a:rPr lang="de-DE" b="0" i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EK </a:t>
                      </a:r>
                      <a:r>
                        <a:rPr lang="de-DE" b="0" i="1" dirty="0">
                          <a:solidFill>
                            <a:schemeClr val="tx1"/>
                          </a:solidFill>
                        </a:rPr>
                        <a:t>(2)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782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241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Halbjahr 11/1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dirty="0">
                          <a:solidFill>
                            <a:schemeClr val="accent2"/>
                          </a:solidFill>
                        </a:rPr>
                        <a:t>Geschichte 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dirty="0">
                          <a:solidFill>
                            <a:schemeClr val="accent1"/>
                          </a:solidFill>
                        </a:rPr>
                        <a:t>Sozialkunde 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4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Halbjahr 11/2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dirty="0">
                          <a:solidFill>
                            <a:schemeClr val="accent2"/>
                          </a:solidFill>
                        </a:rPr>
                        <a:t>Geschichte 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dirty="0">
                          <a:solidFill>
                            <a:schemeClr val="accent1"/>
                          </a:solidFill>
                        </a:rPr>
                        <a:t>Sozialkunde 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030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Halbjahr 12/1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dirty="0">
                          <a:solidFill>
                            <a:schemeClr val="accent2"/>
                          </a:solidFill>
                        </a:rPr>
                        <a:t>Geschichte 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i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Erdkunde 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213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Halbjahr 12/2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dirty="0">
                          <a:solidFill>
                            <a:schemeClr val="accent2"/>
                          </a:solidFill>
                        </a:rPr>
                        <a:t>Geschichte 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i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Erdkunde 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2882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Jahrgang 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dirty="0">
                          <a:solidFill>
                            <a:schemeClr val="accent2"/>
                          </a:solidFill>
                        </a:rPr>
                        <a:t>Geschichte 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dirty="0">
                          <a:solidFill>
                            <a:schemeClr val="accent1"/>
                          </a:solidFill>
                        </a:rPr>
                        <a:t>Sozialkunde 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941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489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wutach1">
            <a:extLst>
              <a:ext uri="{FF2B5EF4-FFF2-40B4-BE49-F238E27FC236}">
                <a16:creationId xmlns:a16="http://schemas.microsoft.com/office/drawing/2014/main" id="{727A9222-5896-4BBB-B177-B7B04EA23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979" y="4831160"/>
            <a:ext cx="1908021" cy="190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1440531" y="841739"/>
            <a:ext cx="8878696" cy="220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57150"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19150" indent="-285750"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238250" indent="-228600"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57350" indent="-228600"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76450" indent="-228600"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33650" indent="-228600" fontAlgn="base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90850" indent="-228600" fontAlgn="base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48050" indent="-228600" fontAlgn="base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905250" indent="-228600" fontAlgn="base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de-DE" altLang="de-DE" sz="1725" b="1" dirty="0">
                <a:latin typeface="Arial" panose="020B0604020202020204" pitchFamily="34" charset="0"/>
              </a:rPr>
              <a:t>	</a:t>
            </a:r>
            <a:r>
              <a:rPr lang="de-DE" altLang="de-DE" sz="1800" b="1" dirty="0">
                <a:latin typeface="Arial" panose="020B0604020202020204" pitchFamily="34" charset="0"/>
              </a:rPr>
              <a:t>Arbeitsmethoden der MSS stehen im Vordergrund</a:t>
            </a:r>
          </a:p>
          <a:p>
            <a:pPr marL="571500" indent="-285750">
              <a:lnSpc>
                <a:spcPts val="23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de-DE" altLang="de-DE" sz="1700" dirty="0">
                <a:latin typeface="Arial" panose="020B0604020202020204" pitchFamily="34" charset="0"/>
              </a:rPr>
              <a:t>Medienkompetenz und Präsentationstechniken vertiefen</a:t>
            </a:r>
          </a:p>
          <a:p>
            <a:pPr>
              <a:lnSpc>
                <a:spcPts val="23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altLang="de-DE" sz="1700" dirty="0">
                <a:latin typeface="Arial" panose="020B0604020202020204" pitchFamily="34" charset="0"/>
              </a:rPr>
              <a:t> wissenschaftspropädeutische Exkursion Luxemburg</a:t>
            </a:r>
          </a:p>
          <a:p>
            <a:pPr>
              <a:lnSpc>
                <a:spcPts val="23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altLang="de-DE" sz="1600" dirty="0">
                <a:latin typeface="Arial" panose="020B0604020202020204" pitchFamily="34" charset="0"/>
              </a:rPr>
              <a:t> Ski-Exkursion des Leistungskurses Sport</a:t>
            </a:r>
          </a:p>
          <a:p>
            <a:pPr>
              <a:lnSpc>
                <a:spcPts val="23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altLang="de-DE" sz="1600" dirty="0">
                <a:latin typeface="Arial" panose="020B0604020202020204" pitchFamily="34" charset="0"/>
              </a:rPr>
              <a:t> Studienfahrt in 12/2 (z.B. Paris, Gardasee, Ostsee usw.)</a:t>
            </a:r>
            <a:br>
              <a:rPr lang="de-DE" altLang="de-DE" sz="1600" dirty="0">
                <a:latin typeface="Arial" panose="020B0604020202020204" pitchFamily="34" charset="0"/>
              </a:rPr>
            </a:br>
            <a:endParaRPr lang="de-DE" altLang="de-DE" sz="1800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de-DE" altLang="de-DE" sz="1600" dirty="0">
              <a:latin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46FB57C6-FD10-434B-866B-182B7BE36720}"/>
              </a:ext>
            </a:extLst>
          </p:cNvPr>
          <p:cNvSpPr txBox="1">
            <a:spLocks/>
          </p:cNvSpPr>
          <p:nvPr/>
        </p:nvSpPr>
        <p:spPr>
          <a:xfrm>
            <a:off x="1703512" y="363284"/>
            <a:ext cx="8309558" cy="514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700" b="1" dirty="0">
                <a:solidFill>
                  <a:srgbClr val="C00000"/>
                </a:solidFill>
              </a:rPr>
              <a:t>5. MSS Enkenbach-Alsenborn – Besonderheiten in 11, 12 und 13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9853A0-B5DD-4610-AE82-0C0372EB7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4592" y="2993673"/>
            <a:ext cx="5820139" cy="175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57150"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19150" indent="-285750"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238250" indent="-228600"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57350" indent="-228600"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76450" indent="-228600"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33650" indent="-228600" fontAlgn="base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90850" indent="-228600" fontAlgn="base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48050" indent="-228600" fontAlgn="base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905250" indent="-228600" fontAlgn="base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de-DE" altLang="de-DE" sz="1800" b="1" dirty="0">
                <a:latin typeface="Arial" panose="020B0604020202020204" pitchFamily="34" charset="0"/>
              </a:rPr>
              <a:t>Berufs- &amp; Studienorientierung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altLang="de-DE" sz="1700" dirty="0">
                <a:latin typeface="Arial" panose="020B0604020202020204" pitchFamily="34" charset="0"/>
              </a:rPr>
              <a:t> Training „Lebenswegberatung“ im Januar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altLang="de-DE" sz="1700" dirty="0">
                <a:latin typeface="Arial" panose="020B0604020202020204" pitchFamily="34" charset="0"/>
              </a:rPr>
              <a:t> Schülerinnen-Tag an der TU Kaiserslautern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altLang="de-DE" sz="1700" dirty="0">
                <a:latin typeface="Arial" panose="020B0604020202020204" pitchFamily="34" charset="0"/>
              </a:rPr>
              <a:t> 2-wöchiges verpflichtendes Betriebspraktikum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altLang="de-DE" sz="1700" dirty="0">
                <a:latin typeface="Arial" panose="020B0604020202020204" pitchFamily="34" charset="0"/>
              </a:rPr>
              <a:t> Anfertigen einer Praktikumsmappe</a:t>
            </a:r>
          </a:p>
        </p:txBody>
      </p:sp>
      <p:sp>
        <p:nvSpPr>
          <p:cNvPr id="14" name="Interaktive Schaltfläche: Zur Startseite wechseln 1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153C758-4ED3-4E9A-BD87-51D898776460}"/>
              </a:ext>
            </a:extLst>
          </p:cNvPr>
          <p:cNvSpPr/>
          <p:nvPr/>
        </p:nvSpPr>
        <p:spPr>
          <a:xfrm>
            <a:off x="11712624" y="6463749"/>
            <a:ext cx="324036" cy="270030"/>
          </a:xfrm>
          <a:prstGeom prst="actionButtonHom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4098" name="Picture 2" descr="https://igs-enkenbach-alsenborn.de/fileadmin/_processed_/6/3/csm_IMG-20180308-WA0001_7d89bfeb8a.jpg">
            <a:extLst>
              <a:ext uri="{FF2B5EF4-FFF2-40B4-BE49-F238E27FC236}">
                <a16:creationId xmlns:a16="http://schemas.microsoft.com/office/drawing/2014/main" id="{79022DD5-EB71-4F0F-B598-2E1AE1853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397" y="4031826"/>
            <a:ext cx="192021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EAEF024-7489-428C-BF94-F902D18FE7D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7"/>
          <a:stretch/>
        </p:blipFill>
        <p:spPr>
          <a:xfrm>
            <a:off x="1819912" y="2845570"/>
            <a:ext cx="1896690" cy="16076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73A619-DF34-7406-9A3F-65FDA4D44FE0}"/>
              </a:ext>
            </a:extLst>
          </p:cNvPr>
          <p:cNvSpPr txBox="1"/>
          <p:nvPr/>
        </p:nvSpPr>
        <p:spPr>
          <a:xfrm>
            <a:off x="6744072" y="519987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b="1" dirty="0">
                <a:latin typeface="Arial" panose="020B0604020202020204" pitchFamily="34" charset="0"/>
              </a:rPr>
              <a:t>Intensive Abiturvorbereitung</a:t>
            </a:r>
          </a:p>
        </p:txBody>
      </p:sp>
    </p:spTree>
    <p:extLst>
      <p:ext uri="{BB962C8B-B14F-4D97-AF65-F5344CB8AC3E}">
        <p14:creationId xmlns:p14="http://schemas.microsoft.com/office/powerpoint/2010/main" val="3899998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332562" y="2126456"/>
            <a:ext cx="320397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1350"/>
          </a:p>
        </p:txBody>
      </p:sp>
      <p:pic>
        <p:nvPicPr>
          <p:cNvPr id="51213" name="Picture 13" descr="C:\Users\admin\Desktop\000MINT-freundliche Schule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83" y="2097272"/>
            <a:ext cx="2304900" cy="98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5" name="Picture 15" descr="D:\0320 Konzept der IGS-Oberstufe\Info Abend +Tag d.o. Tür\SJ 14-15\s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416" y="4080136"/>
            <a:ext cx="2689457" cy="91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6" name="Picture 16" descr="D:\0320 Konzept der IGS-Oberstufe\Info Abend +Tag d.o. Tür\SJ 14-15\medienkompetenz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873" y="2257259"/>
            <a:ext cx="2304900" cy="91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C1476BB5-6FDE-40D1-B399-A28072465A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2479" y="2283123"/>
            <a:ext cx="2536047" cy="913908"/>
          </a:xfrm>
          <a:prstGeom prst="rect">
            <a:avLst/>
          </a:prstGeom>
        </p:spPr>
      </p:pic>
      <p:pic>
        <p:nvPicPr>
          <p:cNvPr id="1026" name="Picture 2" descr="https://igs-enkenbach-alsenborn.de/fileadmin/_processed_/a/6/csm_Digitale_Schule_MINT_caa4ea5edc.png">
            <a:extLst>
              <a:ext uri="{FF2B5EF4-FFF2-40B4-BE49-F238E27FC236}">
                <a16:creationId xmlns:a16="http://schemas.microsoft.com/office/drawing/2014/main" id="{FBA61962-DA26-4151-BD1D-3A9BF62D6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956" y="2192034"/>
            <a:ext cx="1966824" cy="110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5E5F691-F89A-4853-8AB4-094AD5B655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083" y="3849842"/>
            <a:ext cx="2443550" cy="1374497"/>
          </a:xfrm>
          <a:prstGeom prst="rect">
            <a:avLst/>
          </a:prstGeom>
        </p:spPr>
      </p:pic>
      <p:sp>
        <p:nvSpPr>
          <p:cNvPr id="14" name="Interaktive Schaltfläche: Zur Startseite wechseln 13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44BE9F4B-359C-4F0E-831B-7D937F5F9613}"/>
              </a:ext>
            </a:extLst>
          </p:cNvPr>
          <p:cNvSpPr/>
          <p:nvPr/>
        </p:nvSpPr>
        <p:spPr>
          <a:xfrm>
            <a:off x="11712624" y="6494716"/>
            <a:ext cx="324036" cy="270030"/>
          </a:xfrm>
          <a:prstGeom prst="actionButtonHom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BC028003-F46C-4F02-88DC-574F06578BFB}"/>
              </a:ext>
            </a:extLst>
          </p:cNvPr>
          <p:cNvSpPr txBox="1">
            <a:spLocks/>
          </p:cNvSpPr>
          <p:nvPr/>
        </p:nvSpPr>
        <p:spPr>
          <a:xfrm>
            <a:off x="1703512" y="363284"/>
            <a:ext cx="8309558" cy="514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700" b="1" dirty="0">
                <a:solidFill>
                  <a:srgbClr val="C00000"/>
                </a:solidFill>
              </a:rPr>
              <a:t>6. Übergreifende Profile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44072" y="3742057"/>
            <a:ext cx="2328093" cy="148478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F4C6034-EB67-44E4-BB4A-0245C111C0AF}"/>
              </a:ext>
            </a:extLst>
          </p:cNvPr>
          <p:cNvSpPr txBox="1"/>
          <p:nvPr/>
        </p:nvSpPr>
        <p:spPr>
          <a:xfrm>
            <a:off x="1868623" y="4920068"/>
            <a:ext cx="3731434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332562" y="2126456"/>
            <a:ext cx="320397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135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69A9509-B98F-419F-A8D7-581C9C0E90A3}"/>
              </a:ext>
            </a:extLst>
          </p:cNvPr>
          <p:cNvSpPr txBox="1">
            <a:spLocks/>
          </p:cNvSpPr>
          <p:nvPr/>
        </p:nvSpPr>
        <p:spPr>
          <a:xfrm>
            <a:off x="1703512" y="363284"/>
            <a:ext cx="8309558" cy="905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b="1" dirty="0">
                <a:solidFill>
                  <a:srgbClr val="C00000"/>
                </a:solidFill>
              </a:rPr>
              <a:t>7. Termine </a:t>
            </a:r>
          </a:p>
          <a:p>
            <a:endParaRPr lang="de-DE" sz="2400" b="1" dirty="0">
              <a:solidFill>
                <a:srgbClr val="C00000"/>
              </a:solidFill>
            </a:endParaRPr>
          </a:p>
        </p:txBody>
      </p:sp>
      <p:sp>
        <p:nvSpPr>
          <p:cNvPr id="5" name="Interaktive Schaltfläche: Zur Startseite wechseln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4C472EB-D1F3-4B59-8313-E7CB3C5A8A97}"/>
              </a:ext>
            </a:extLst>
          </p:cNvPr>
          <p:cNvSpPr/>
          <p:nvPr/>
        </p:nvSpPr>
        <p:spPr>
          <a:xfrm>
            <a:off x="11712624" y="6488372"/>
            <a:ext cx="324036" cy="270030"/>
          </a:xfrm>
          <a:prstGeom prst="actionButtonHom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B5B4E99-9FEB-4DF1-92F9-F448D4DFAF31}"/>
              </a:ext>
            </a:extLst>
          </p:cNvPr>
          <p:cNvSpPr/>
          <p:nvPr/>
        </p:nvSpPr>
        <p:spPr>
          <a:xfrm>
            <a:off x="1847528" y="860901"/>
            <a:ext cx="90614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420938" algn="l"/>
              </a:tabLst>
            </a:pPr>
            <a:r>
              <a:rPr lang="de-DE" sz="1400" b="1" dirty="0">
                <a:solidFill>
                  <a:srgbClr val="000000"/>
                </a:solidFill>
                <a:latin typeface="Arial" panose="020B0604020202020204" pitchFamily="34" charset="0"/>
              </a:rPr>
              <a:t>Anmeldezeitraum für das Schuljahr 2026/2027: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b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sz="1400" b="1" dirty="0">
                <a:solidFill>
                  <a:schemeClr val="accent2"/>
                </a:solidFill>
                <a:latin typeface="Arial" panose="020B0604020202020204" pitchFamily="34" charset="0"/>
              </a:rPr>
              <a:t>Montag, 09.02.2026	9.00-12.00 Uhr</a:t>
            </a:r>
          </a:p>
          <a:p>
            <a:pPr>
              <a:tabLst>
                <a:tab pos="2420938" algn="l"/>
              </a:tabLst>
            </a:pPr>
            <a:r>
              <a:rPr lang="de-DE" sz="1400" b="1" dirty="0">
                <a:solidFill>
                  <a:schemeClr val="accent2"/>
                </a:solidFill>
                <a:latin typeface="Arial" panose="020B0604020202020204" pitchFamily="34" charset="0"/>
              </a:rPr>
              <a:t>	13.30-15.30 Uhr</a:t>
            </a:r>
          </a:p>
          <a:p>
            <a:pPr>
              <a:tabLst>
                <a:tab pos="2420938" algn="l"/>
              </a:tabLst>
            </a:pPr>
            <a:endParaRPr lang="de-DE" sz="1400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>
              <a:tabLst>
                <a:tab pos="2420938" algn="l"/>
              </a:tabLst>
            </a:pPr>
            <a:r>
              <a:rPr lang="de-DE" sz="1400" b="1" dirty="0">
                <a:solidFill>
                  <a:schemeClr val="accent2"/>
                </a:solidFill>
                <a:latin typeface="Arial" panose="020B0604020202020204" pitchFamily="34" charset="0"/>
              </a:rPr>
              <a:t>Dienstag, 10.02.2026	9.00-12.00 Uhr</a:t>
            </a:r>
          </a:p>
          <a:p>
            <a:pPr>
              <a:tabLst>
                <a:tab pos="2420938" algn="l"/>
              </a:tabLst>
            </a:pPr>
            <a:r>
              <a:rPr lang="de-DE" sz="1400" b="1" dirty="0">
                <a:solidFill>
                  <a:schemeClr val="accent2"/>
                </a:solidFill>
                <a:latin typeface="Arial" panose="020B0604020202020204" pitchFamily="34" charset="0"/>
              </a:rPr>
              <a:t>	13.30-15.30 Uhr</a:t>
            </a:r>
          </a:p>
          <a:p>
            <a:endParaRPr lang="de-DE" sz="1400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>
              <a:tabLst>
                <a:tab pos="2420938" algn="l"/>
              </a:tabLst>
            </a:pPr>
            <a:r>
              <a:rPr lang="de-DE" sz="1400" b="1" dirty="0">
                <a:solidFill>
                  <a:schemeClr val="accent2"/>
                </a:solidFill>
                <a:latin typeface="Arial" panose="020B0604020202020204" pitchFamily="34" charset="0"/>
              </a:rPr>
              <a:t>Donnerstag, 12.02.2026	9.00-12.00 Uhr</a:t>
            </a:r>
          </a:p>
          <a:p>
            <a:pPr>
              <a:tabLst>
                <a:tab pos="2420938" algn="l"/>
              </a:tabLst>
            </a:pPr>
            <a:r>
              <a:rPr lang="de-DE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	</a:t>
            </a:r>
            <a:endParaRPr lang="de-DE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1400" b="1" dirty="0">
                <a:solidFill>
                  <a:srgbClr val="000000"/>
                </a:solidFill>
                <a:latin typeface="Arial" panose="020B0604020202020204" pitchFamily="34" charset="0"/>
              </a:rPr>
              <a:t>Eine vorherige telefonische Terminvereinbarung (Mo-Fr 9.00 bis 13.30 Uhr)</a:t>
            </a:r>
            <a:br>
              <a:rPr lang="de-DE" sz="14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sz="1400" b="1" dirty="0">
                <a:solidFill>
                  <a:srgbClr val="000000"/>
                </a:solidFill>
                <a:latin typeface="Arial" panose="020B0604020202020204" pitchFamily="34" charset="0"/>
              </a:rPr>
              <a:t> unter </a:t>
            </a:r>
            <a:r>
              <a:rPr lang="de-DE" sz="1400" b="1" dirty="0">
                <a:solidFill>
                  <a:schemeClr val="accent1"/>
                </a:solidFill>
                <a:latin typeface="Arial" panose="020B0604020202020204" pitchFamily="34" charset="0"/>
              </a:rPr>
              <a:t>06303 – 9214 51 </a:t>
            </a:r>
            <a:r>
              <a:rPr lang="de-DE" sz="1400" b="1" dirty="0">
                <a:solidFill>
                  <a:srgbClr val="000000"/>
                </a:solidFill>
                <a:latin typeface="Arial" panose="020B0604020202020204" pitchFamily="34" charset="0"/>
              </a:rPr>
              <a:t>ist erforderlich. </a:t>
            </a:r>
            <a:br>
              <a:rPr lang="de-DE" sz="14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Anmeldegespräche im 1. OG</a:t>
            </a:r>
            <a:b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Bitte beachten Sie für den genauen Raum die </a:t>
            </a:r>
            <a:r>
              <a:rPr lang="de-DE" sz="1400" b="1" dirty="0">
                <a:solidFill>
                  <a:srgbClr val="000000"/>
                </a:solidFill>
                <a:latin typeface="Arial" panose="020B0604020202020204" pitchFamily="34" charset="0"/>
              </a:rPr>
              <a:t>Aushänge</a:t>
            </a:r>
            <a:endParaRPr lang="de-DE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de-DE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1400" u="sng" dirty="0">
                <a:solidFill>
                  <a:srgbClr val="000000"/>
                </a:solidFill>
                <a:latin typeface="Arial" panose="020B0604020202020204" pitchFamily="34" charset="0"/>
              </a:rPr>
              <a:t>Zur Anmeldung bitte folgende Unterlagen mitbringen:</a:t>
            </a:r>
          </a:p>
          <a:p>
            <a:endParaRPr lang="de-DE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1300" b="1" dirty="0">
                <a:solidFill>
                  <a:srgbClr val="000000"/>
                </a:solidFill>
                <a:latin typeface="Arial" panose="020B0604020202020204" pitchFamily="34" charset="0"/>
              </a:rPr>
              <a:t>Für interne </a:t>
            </a:r>
            <a:r>
              <a:rPr lang="de-DE" sz="1300" b="1" dirty="0" err="1">
                <a:solidFill>
                  <a:srgbClr val="000000"/>
                </a:solidFill>
                <a:latin typeface="Arial" panose="020B0604020202020204" pitchFamily="34" charset="0"/>
              </a:rPr>
              <a:t>Schüler:innen</a:t>
            </a:r>
            <a:endParaRPr lang="de-DE" sz="13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 dirty="0">
                <a:solidFill>
                  <a:srgbClr val="000000"/>
                </a:solidFill>
                <a:latin typeface="Arial" panose="020B0604020202020204" pitchFamily="34" charset="0"/>
              </a:rPr>
              <a:t>Ausgefüllter </a:t>
            </a:r>
            <a:r>
              <a:rPr lang="de-DE" sz="1300" dirty="0">
                <a:solidFill>
                  <a:srgbClr val="0071DD"/>
                </a:solidFill>
                <a:latin typeface="Arial" panose="020B0604020202020204" pitchFamily="34" charset="0"/>
                <a:hlinkClick r:id="rId4"/>
              </a:rPr>
              <a:t>Aufnahmeantrag</a:t>
            </a:r>
            <a:endParaRPr lang="de-DE" sz="13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 dirty="0">
                <a:solidFill>
                  <a:srgbClr val="000000"/>
                </a:solidFill>
                <a:latin typeface="Arial" panose="020B0604020202020204" pitchFamily="34" charset="0"/>
              </a:rPr>
              <a:t>Passfoto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 dirty="0">
                <a:solidFill>
                  <a:srgbClr val="000000"/>
                </a:solidFill>
                <a:latin typeface="Arial" panose="020B0604020202020204" pitchFamily="34" charset="0"/>
              </a:rPr>
              <a:t>ggf. Nachweis über alleiniges Sorgerecht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B3C9FD5-E2E9-4ADA-80B7-7C32FFF3ACEC}"/>
              </a:ext>
            </a:extLst>
          </p:cNvPr>
          <p:cNvSpPr txBox="1"/>
          <p:nvPr/>
        </p:nvSpPr>
        <p:spPr>
          <a:xfrm>
            <a:off x="7868833" y="1234444"/>
            <a:ext cx="320397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/>
              <a:t>Anmelden können sich </a:t>
            </a:r>
            <a:r>
              <a:rPr lang="de-DE" sz="1400" i="1" dirty="0" err="1"/>
              <a:t>Schüler:innen</a:t>
            </a:r>
            <a:r>
              <a:rPr lang="de-DE" sz="1400" i="1" dirty="0"/>
              <a:t>, die mit dem Halbjahreszeugnis die Zulassung zur Jahrgangsstufe 11 theoretisch erreichen würden.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8126614-182C-4B61-B823-915A6A868513}"/>
              </a:ext>
            </a:extLst>
          </p:cNvPr>
          <p:cNvSpPr txBox="1"/>
          <p:nvPr/>
        </p:nvSpPr>
        <p:spPr>
          <a:xfrm>
            <a:off x="6547150" y="4470307"/>
            <a:ext cx="3509294" cy="169277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300" b="1" dirty="0">
                <a:latin typeface="Arial" panose="020B0604020202020204" pitchFamily="34" charset="0"/>
                <a:cs typeface="Arial" panose="020B0604020202020204" pitchFamily="34" charset="0"/>
              </a:rPr>
              <a:t>Für externe </a:t>
            </a:r>
            <a:r>
              <a:rPr lang="de-DE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Schüler:innen</a:t>
            </a:r>
            <a:endParaRPr lang="de-DE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Ausgefüllter </a:t>
            </a: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Aufnahmeantrag</a:t>
            </a:r>
            <a:endParaRPr lang="de-DE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Passfoto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Zeugnisse 6-10 im Original + Kopie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Übergangsberechtigung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Geburtsurkunde im Original + Kopie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Nachweis Masernschutz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ggf. Nachweis über alleiniges Sorgerecht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teraktive Schaltfläche: Zur Startseite wechseln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6A03290-E95F-43FB-B67E-DFB8F516F4B2}"/>
              </a:ext>
            </a:extLst>
          </p:cNvPr>
          <p:cNvSpPr/>
          <p:nvPr/>
        </p:nvSpPr>
        <p:spPr>
          <a:xfrm>
            <a:off x="11712624" y="6444335"/>
            <a:ext cx="324036" cy="270030"/>
          </a:xfrm>
          <a:prstGeom prst="actionButtonHom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15B2B37-1F1C-4AD9-B876-991A0054D6C6}"/>
              </a:ext>
            </a:extLst>
          </p:cNvPr>
          <p:cNvSpPr/>
          <p:nvPr/>
        </p:nvSpPr>
        <p:spPr>
          <a:xfrm>
            <a:off x="6062817" y="3253096"/>
            <a:ext cx="32011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/>
              <a:t>Alle Infos auch unter:</a:t>
            </a:r>
            <a:br>
              <a:rPr lang="de-DE" sz="2000" b="1" dirty="0"/>
            </a:br>
            <a:endParaRPr lang="de-DE" sz="2000" b="1" dirty="0">
              <a:hlinkClick r:id="rId4"/>
            </a:endParaRPr>
          </a:p>
          <a:p>
            <a:r>
              <a:rPr lang="de-DE" sz="3200" dirty="0">
                <a:hlinkClick r:id="rId4"/>
              </a:rPr>
              <a:t>https://mss.rlp.de</a:t>
            </a:r>
            <a:endParaRPr lang="de-DE" sz="32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40D0A7E-6FF4-4666-834A-C196C22257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2657" y="620688"/>
            <a:ext cx="3686713" cy="52648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F25C0535-3F03-406F-91D5-724B4136A42A}"/>
              </a:ext>
            </a:extLst>
          </p:cNvPr>
          <p:cNvSpPr/>
          <p:nvPr/>
        </p:nvSpPr>
        <p:spPr>
          <a:xfrm>
            <a:off x="3975792" y="5528632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7196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feld 17">
            <a:extLst>
              <a:ext uri="{FF2B5EF4-FFF2-40B4-BE49-F238E27FC236}">
                <a16:creationId xmlns:a16="http://schemas.microsoft.com/office/drawing/2014/main" id="{1CB1C63F-CF38-4EBB-9402-0C67E5A98751}"/>
              </a:ext>
            </a:extLst>
          </p:cNvPr>
          <p:cNvSpPr txBox="1"/>
          <p:nvPr/>
        </p:nvSpPr>
        <p:spPr>
          <a:xfrm>
            <a:off x="2045264" y="395147"/>
            <a:ext cx="6768752" cy="36009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3000" b="1" u="sng" dirty="0">
                <a:solidFill>
                  <a:prstClr val="black"/>
                </a:solidFill>
                <a:latin typeface="Calibri" panose="020F0502020204030204"/>
              </a:rPr>
              <a:t>Für Fragen und weitere Informationen:</a:t>
            </a:r>
          </a:p>
          <a:p>
            <a:br>
              <a:rPr lang="de-DE" altLang="de-DE" sz="3300" dirty="0">
                <a:solidFill>
                  <a:schemeClr val="accent1"/>
                </a:solidFill>
              </a:rPr>
            </a:br>
            <a:r>
              <a:rPr lang="de-DE" altLang="de-DE" sz="3300" u="sng" dirty="0" err="1">
                <a:solidFill>
                  <a:schemeClr val="accent1"/>
                </a:solidFill>
              </a:rPr>
              <a:t>tanja.hettrich@igsea.bildung-rp.de</a:t>
            </a:r>
            <a:endParaRPr lang="de-DE" altLang="de-DE" sz="3300" u="sng" dirty="0">
              <a:solidFill>
                <a:schemeClr val="accent1"/>
              </a:solidFill>
            </a:endParaRPr>
          </a:p>
          <a:p>
            <a:r>
              <a:rPr lang="de-DE" altLang="de-DE" sz="3300" dirty="0"/>
              <a:t>Tel.: 06303 – 9214 0</a:t>
            </a:r>
            <a:br>
              <a:rPr lang="de-DE" altLang="de-DE" sz="3300" dirty="0"/>
            </a:br>
            <a:br>
              <a:rPr lang="de-DE" altLang="de-DE" sz="3300" dirty="0"/>
            </a:br>
            <a:r>
              <a:rPr lang="de-DE" altLang="de-DE" sz="3300" dirty="0"/>
              <a:t>www.igs-enkenbach-alsenborn.de</a:t>
            </a:r>
          </a:p>
          <a:p>
            <a:pPr defTabSz="685783">
              <a:defRPr/>
            </a:pPr>
            <a:r>
              <a:rPr lang="de-DE" sz="3300" dirty="0">
                <a:solidFill>
                  <a:prstClr val="black"/>
                </a:solidFill>
                <a:latin typeface="Calibri" panose="020F0502020204030204"/>
              </a:rPr>
              <a:t>www.mss.rlp.de</a:t>
            </a:r>
            <a:endParaRPr lang="de-DE" sz="27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050" name="Picture 2" descr="Vielen Dank!">
            <a:extLst>
              <a:ext uri="{FF2B5EF4-FFF2-40B4-BE49-F238E27FC236}">
                <a16:creationId xmlns:a16="http://schemas.microsoft.com/office/drawing/2014/main" id="{CA4E8366-C19E-45EE-859E-80711773D8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33" b="22659"/>
          <a:stretch/>
        </p:blipFill>
        <p:spPr bwMode="auto">
          <a:xfrm rot="20199943">
            <a:off x="6768504" y="4766242"/>
            <a:ext cx="4091024" cy="90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nteraktive Schaltfläche: Zur Startseite wechseln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76A03290-E95F-43FB-B67E-DFB8F516F4B2}"/>
              </a:ext>
            </a:extLst>
          </p:cNvPr>
          <p:cNvSpPr/>
          <p:nvPr/>
        </p:nvSpPr>
        <p:spPr>
          <a:xfrm>
            <a:off x="11784632" y="6423322"/>
            <a:ext cx="324036" cy="270030"/>
          </a:xfrm>
          <a:prstGeom prst="actionButtonHom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025922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teraktive Schaltfläche: Zur Startseite wechseln 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EA34DEC-0846-4A4A-8FEF-D0132EE66A98}"/>
              </a:ext>
            </a:extLst>
          </p:cNvPr>
          <p:cNvSpPr/>
          <p:nvPr/>
        </p:nvSpPr>
        <p:spPr>
          <a:xfrm>
            <a:off x="11568608" y="6359701"/>
            <a:ext cx="324036" cy="270030"/>
          </a:xfrm>
          <a:prstGeom prst="actionButtonHom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0B270BF-5142-4FB3-85AE-C290B4429249}"/>
              </a:ext>
            </a:extLst>
          </p:cNvPr>
          <p:cNvSpPr txBox="1">
            <a:spLocks/>
          </p:cNvSpPr>
          <p:nvPr/>
        </p:nvSpPr>
        <p:spPr>
          <a:xfrm>
            <a:off x="347364" y="-27384"/>
            <a:ext cx="8916987" cy="905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b="1" dirty="0">
                <a:solidFill>
                  <a:srgbClr val="C00000"/>
                </a:solidFill>
              </a:rPr>
              <a:t>1. Übergang von einer IGS in die gymnasiale Oberstufe (MSS) </a:t>
            </a:r>
          </a:p>
          <a:p>
            <a:endParaRPr lang="de-DE" sz="2400" b="1" dirty="0">
              <a:solidFill>
                <a:srgbClr val="C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/>
          <a:srcRect l="2213" t="26441" r="7958" b="3801"/>
          <a:stretch/>
        </p:blipFill>
        <p:spPr>
          <a:xfrm>
            <a:off x="0" y="450771"/>
            <a:ext cx="11512049" cy="632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70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0A9EBBB4-244D-48E0-A380-16304E6431AB}"/>
              </a:ext>
            </a:extLst>
          </p:cNvPr>
          <p:cNvSpPr txBox="1"/>
          <p:nvPr/>
        </p:nvSpPr>
        <p:spPr>
          <a:xfrm>
            <a:off x="4683306" y="1752587"/>
            <a:ext cx="2772828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de-DE" sz="2100" b="1" dirty="0">
                <a:solidFill>
                  <a:prstClr val="black"/>
                </a:solidFill>
                <a:latin typeface="Calibri" panose="020F0502020204030204"/>
              </a:rPr>
              <a:t>Gymnasiale Oberstufe</a:t>
            </a:r>
            <a:br>
              <a:rPr lang="de-DE" sz="21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de-DE" sz="2100" b="1" dirty="0">
                <a:solidFill>
                  <a:prstClr val="black"/>
                </a:solidFill>
                <a:latin typeface="Calibri" panose="020F0502020204030204"/>
              </a:rPr>
              <a:t>Sekundarstufe II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163FAE0-6E15-4206-A85C-8DEDEE534F4B}"/>
              </a:ext>
            </a:extLst>
          </p:cNvPr>
          <p:cNvSpPr txBox="1"/>
          <p:nvPr/>
        </p:nvSpPr>
        <p:spPr>
          <a:xfrm>
            <a:off x="4683306" y="2549339"/>
            <a:ext cx="2772828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de-DE" sz="2100" dirty="0">
                <a:solidFill>
                  <a:prstClr val="black"/>
                </a:solidFill>
                <a:latin typeface="Calibri" panose="020F0502020204030204"/>
              </a:rPr>
              <a:t>3 Schuljahre (2 ½ Jahre)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20C1080-1490-4775-9D38-644BC6DBFE7B}"/>
              </a:ext>
            </a:extLst>
          </p:cNvPr>
          <p:cNvSpPr txBox="1"/>
          <p:nvPr/>
        </p:nvSpPr>
        <p:spPr>
          <a:xfrm>
            <a:off x="4315248" y="3645028"/>
            <a:ext cx="3508944" cy="1061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de-DE" sz="2100" b="1" u="sng" dirty="0">
                <a:solidFill>
                  <a:prstClr val="black"/>
                </a:solidFill>
                <a:latin typeface="Calibri" panose="020F0502020204030204"/>
              </a:rPr>
              <a:t>Allgemeine Hochschulreife</a:t>
            </a:r>
            <a:br>
              <a:rPr lang="de-DE" sz="21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de-DE" sz="2100" dirty="0">
                <a:solidFill>
                  <a:prstClr val="black"/>
                </a:solidFill>
                <a:latin typeface="Calibri" panose="020F0502020204030204"/>
              </a:rPr>
              <a:t>Zugangsberechtigung für alle Hochschulen und Fächer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DCF2AE7C-E7B5-4CC1-BAFD-E1A508AAC67E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6069720" y="2964837"/>
            <a:ext cx="0" cy="68019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Interaktive Schaltfläche: Zur Startseite wechseln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BAB989D-D32C-4BD2-957B-5E728431C64E}"/>
              </a:ext>
            </a:extLst>
          </p:cNvPr>
          <p:cNvSpPr/>
          <p:nvPr/>
        </p:nvSpPr>
        <p:spPr>
          <a:xfrm>
            <a:off x="11712624" y="6444335"/>
            <a:ext cx="324036" cy="270030"/>
          </a:xfrm>
          <a:prstGeom prst="actionButtonHom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28578161-12C2-41C3-9EE0-28644D880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370" y="363284"/>
            <a:ext cx="7886700" cy="514506"/>
          </a:xfrm>
        </p:spPr>
        <p:txBody>
          <a:bodyPr>
            <a:normAutofit/>
          </a:bodyPr>
          <a:lstStyle/>
          <a:p>
            <a:r>
              <a:rPr lang="de-DE" sz="2700" b="1" dirty="0">
                <a:solidFill>
                  <a:srgbClr val="C00000"/>
                </a:solidFill>
              </a:rPr>
              <a:t>2. Euer Weg zum Abitur </a:t>
            </a:r>
          </a:p>
        </p:txBody>
      </p:sp>
    </p:spTree>
    <p:extLst>
      <p:ext uri="{BB962C8B-B14F-4D97-AF65-F5344CB8AC3E}">
        <p14:creationId xmlns:p14="http://schemas.microsoft.com/office/powerpoint/2010/main" val="4255975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D80FF1F2-320B-42E4-80FE-D75C66A7AB51}"/>
              </a:ext>
            </a:extLst>
          </p:cNvPr>
          <p:cNvSpPr txBox="1"/>
          <p:nvPr/>
        </p:nvSpPr>
        <p:spPr>
          <a:xfrm>
            <a:off x="1891747" y="2271900"/>
            <a:ext cx="1451114" cy="553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de-DE" sz="3000" b="1" dirty="0">
                <a:solidFill>
                  <a:prstClr val="black"/>
                </a:solidFill>
                <a:latin typeface="Calibri" panose="020F0502020204030204"/>
              </a:rPr>
              <a:t>11/1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E8DCC3B-357E-4F36-A3DF-4D16F1B2E947}"/>
              </a:ext>
            </a:extLst>
          </p:cNvPr>
          <p:cNvSpPr txBox="1"/>
          <p:nvPr/>
        </p:nvSpPr>
        <p:spPr>
          <a:xfrm>
            <a:off x="8595692" y="2266870"/>
            <a:ext cx="1451114" cy="553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de-DE" sz="3000" b="1" dirty="0">
                <a:solidFill>
                  <a:prstClr val="black"/>
                </a:solidFill>
                <a:latin typeface="Calibri" panose="020F0502020204030204"/>
              </a:rPr>
              <a:t>13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38C3DDE-4D67-4373-A78E-3003E5503E9E}"/>
              </a:ext>
            </a:extLst>
          </p:cNvPr>
          <p:cNvSpPr txBox="1"/>
          <p:nvPr/>
        </p:nvSpPr>
        <p:spPr>
          <a:xfrm>
            <a:off x="3474555" y="2266910"/>
            <a:ext cx="1451114" cy="553998"/>
          </a:xfrm>
          <a:prstGeom prst="rect">
            <a:avLst/>
          </a:prstGeom>
          <a:pattFill prst="wdUpDiag">
            <a:fgClr>
              <a:schemeClr val="accent1">
                <a:lumMod val="40000"/>
                <a:lumOff val="60000"/>
              </a:schemeClr>
            </a:fgClr>
            <a:bgClr>
              <a:schemeClr val="accent2">
                <a:lumMod val="40000"/>
                <a:lumOff val="60000"/>
              </a:schemeClr>
            </a:bgClr>
          </a:patt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de-DE" sz="3000" b="1" dirty="0">
                <a:solidFill>
                  <a:prstClr val="black"/>
                </a:solidFill>
                <a:latin typeface="Calibri" panose="020F0502020204030204"/>
              </a:rPr>
              <a:t>11/2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60D534A-7836-4277-BB01-58BA69D9EBA2}"/>
              </a:ext>
            </a:extLst>
          </p:cNvPr>
          <p:cNvSpPr txBox="1"/>
          <p:nvPr/>
        </p:nvSpPr>
        <p:spPr>
          <a:xfrm>
            <a:off x="5258629" y="2261857"/>
            <a:ext cx="1451114" cy="553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de-DE" sz="3000" b="1" dirty="0">
                <a:solidFill>
                  <a:prstClr val="black"/>
                </a:solidFill>
                <a:latin typeface="Calibri" panose="020F0502020204030204"/>
              </a:rPr>
              <a:t>12/1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5F74F4D-5568-4731-B879-1CF170BFE139}"/>
              </a:ext>
            </a:extLst>
          </p:cNvPr>
          <p:cNvSpPr txBox="1"/>
          <p:nvPr/>
        </p:nvSpPr>
        <p:spPr>
          <a:xfrm>
            <a:off x="6811618" y="2266890"/>
            <a:ext cx="1451114" cy="553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de-DE" sz="3000" b="1" dirty="0">
                <a:solidFill>
                  <a:prstClr val="black"/>
                </a:solidFill>
                <a:latin typeface="Calibri" panose="020F0502020204030204"/>
              </a:rPr>
              <a:t>12/2</a:t>
            </a:r>
          </a:p>
        </p:txBody>
      </p:sp>
      <p:sp>
        <p:nvSpPr>
          <p:cNvPr id="22" name="Pfeil: nach rechts 21">
            <a:extLst>
              <a:ext uri="{FF2B5EF4-FFF2-40B4-BE49-F238E27FC236}">
                <a16:creationId xmlns:a16="http://schemas.microsoft.com/office/drawing/2014/main" id="{5183AC96-58E3-467B-9EB5-890A6D5748AD}"/>
              </a:ext>
            </a:extLst>
          </p:cNvPr>
          <p:cNvSpPr/>
          <p:nvPr/>
        </p:nvSpPr>
        <p:spPr>
          <a:xfrm>
            <a:off x="1891746" y="2940741"/>
            <a:ext cx="3033922" cy="97652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de-DE" sz="2400" dirty="0">
                <a:solidFill>
                  <a:prstClr val="black"/>
                </a:solidFill>
                <a:latin typeface="Calibri" panose="020F0502020204030204"/>
              </a:rPr>
              <a:t>Einführungsphase</a:t>
            </a:r>
          </a:p>
        </p:txBody>
      </p:sp>
      <p:sp>
        <p:nvSpPr>
          <p:cNvPr id="23" name="Pfeil: nach rechts 22">
            <a:extLst>
              <a:ext uri="{FF2B5EF4-FFF2-40B4-BE49-F238E27FC236}">
                <a16:creationId xmlns:a16="http://schemas.microsoft.com/office/drawing/2014/main" id="{07B73191-5616-4459-B103-7FD8FFC9D111}"/>
              </a:ext>
            </a:extLst>
          </p:cNvPr>
          <p:cNvSpPr/>
          <p:nvPr/>
        </p:nvSpPr>
        <p:spPr>
          <a:xfrm>
            <a:off x="3474555" y="3917262"/>
            <a:ext cx="6554859" cy="97652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de-DE" sz="2400" dirty="0">
                <a:solidFill>
                  <a:prstClr val="black"/>
                </a:solidFill>
                <a:latin typeface="Calibri" panose="020F0502020204030204"/>
              </a:rPr>
              <a:t>Qualifikationsphase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69DD9D10-FE46-40EE-AC99-052A6AABCB5F}"/>
              </a:ext>
            </a:extLst>
          </p:cNvPr>
          <p:cNvSpPr txBox="1"/>
          <p:nvPr/>
        </p:nvSpPr>
        <p:spPr>
          <a:xfrm>
            <a:off x="6537992" y="1210900"/>
            <a:ext cx="2276369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de-DE" sz="2100" dirty="0">
                <a:solidFill>
                  <a:prstClr val="black"/>
                </a:solidFill>
                <a:latin typeface="Calibri" panose="020F0502020204030204"/>
              </a:rPr>
              <a:t>schulischer Teil Fachhochschulreife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E148D2C-3C8E-4C20-9010-A36FC5A0D60A}"/>
              </a:ext>
            </a:extLst>
          </p:cNvPr>
          <p:cNvSpPr txBox="1"/>
          <p:nvPr/>
        </p:nvSpPr>
        <p:spPr>
          <a:xfrm>
            <a:off x="9016863" y="1210899"/>
            <a:ext cx="1451114" cy="4154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de-DE" sz="2100" dirty="0">
                <a:solidFill>
                  <a:prstClr val="black"/>
                </a:solidFill>
                <a:latin typeface="Calibri" panose="020F0502020204030204"/>
              </a:rPr>
              <a:t>Abitur</a:t>
            </a:r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4889254B-71F4-4D38-A552-1F3E43EC23E6}"/>
              </a:ext>
            </a:extLst>
          </p:cNvPr>
          <p:cNvCxnSpPr>
            <a:cxnSpLocks/>
          </p:cNvCxnSpPr>
          <p:nvPr/>
        </p:nvCxnSpPr>
        <p:spPr>
          <a:xfrm flipH="1" flipV="1">
            <a:off x="8260556" y="1922774"/>
            <a:ext cx="9938" cy="871307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1521793E-1790-43BB-9BB4-1DA1112EE686}"/>
              </a:ext>
            </a:extLst>
          </p:cNvPr>
          <p:cNvCxnSpPr>
            <a:cxnSpLocks/>
          </p:cNvCxnSpPr>
          <p:nvPr/>
        </p:nvCxnSpPr>
        <p:spPr>
          <a:xfrm flipH="1" flipV="1">
            <a:off x="10056440" y="1944549"/>
            <a:ext cx="9938" cy="871307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Ellipse 30">
            <a:extLst>
              <a:ext uri="{FF2B5EF4-FFF2-40B4-BE49-F238E27FC236}">
                <a16:creationId xmlns:a16="http://schemas.microsoft.com/office/drawing/2014/main" id="{8357B793-FD90-4083-8424-13ADD224CE8E}"/>
              </a:ext>
            </a:extLst>
          </p:cNvPr>
          <p:cNvSpPr/>
          <p:nvPr/>
        </p:nvSpPr>
        <p:spPr>
          <a:xfrm>
            <a:off x="4963558" y="2401282"/>
            <a:ext cx="260910" cy="2520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Z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6953040E-144C-48F7-B461-51CF06904FA8}"/>
              </a:ext>
            </a:extLst>
          </p:cNvPr>
          <p:cNvSpPr/>
          <p:nvPr/>
        </p:nvSpPr>
        <p:spPr>
          <a:xfrm>
            <a:off x="8296889" y="2406294"/>
            <a:ext cx="260910" cy="2520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Z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8611B7FB-6D2C-4814-9200-8412E0E83D9E}"/>
              </a:ext>
            </a:extLst>
          </p:cNvPr>
          <p:cNvSpPr/>
          <p:nvPr/>
        </p:nvSpPr>
        <p:spPr>
          <a:xfrm>
            <a:off x="1918181" y="5163278"/>
            <a:ext cx="260910" cy="2520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Z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958AB68-0483-4711-A8C3-32228459A9A7}"/>
              </a:ext>
            </a:extLst>
          </p:cNvPr>
          <p:cNvSpPr txBox="1"/>
          <p:nvPr/>
        </p:nvSpPr>
        <p:spPr>
          <a:xfrm>
            <a:off x="2179094" y="5150812"/>
            <a:ext cx="10054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= Zulassung</a:t>
            </a:r>
          </a:p>
        </p:txBody>
      </p:sp>
      <p:sp>
        <p:nvSpPr>
          <p:cNvPr id="26" name="Interaktive Schaltfläche: Zur Startseite wechseln 2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6FE9DD1-D2E2-4B3F-A0DD-F0CB8513AC1F}"/>
              </a:ext>
            </a:extLst>
          </p:cNvPr>
          <p:cNvSpPr/>
          <p:nvPr/>
        </p:nvSpPr>
        <p:spPr>
          <a:xfrm>
            <a:off x="11640616" y="6309320"/>
            <a:ext cx="324036" cy="270030"/>
          </a:xfrm>
          <a:prstGeom prst="actionButtonHom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6E6379CA-2178-44EF-98C1-321524D32851}"/>
              </a:ext>
            </a:extLst>
          </p:cNvPr>
          <p:cNvSpPr txBox="1">
            <a:spLocks/>
          </p:cNvSpPr>
          <p:nvPr/>
        </p:nvSpPr>
        <p:spPr>
          <a:xfrm>
            <a:off x="2126370" y="363284"/>
            <a:ext cx="7886700" cy="514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7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634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1EEA2021-5521-41C8-B3D5-CD170970F627}"/>
              </a:ext>
            </a:extLst>
          </p:cNvPr>
          <p:cNvSpPr txBox="1"/>
          <p:nvPr/>
        </p:nvSpPr>
        <p:spPr>
          <a:xfrm>
            <a:off x="2237256" y="1851773"/>
            <a:ext cx="364973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Deutsch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5B030A7-3AA4-4B19-AA15-4747488852F0}"/>
              </a:ext>
            </a:extLst>
          </p:cNvPr>
          <p:cNvSpPr txBox="1"/>
          <p:nvPr/>
        </p:nvSpPr>
        <p:spPr>
          <a:xfrm>
            <a:off x="2240532" y="2318499"/>
            <a:ext cx="364973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400"/>
            </a:lvl1pPr>
          </a:lstStyle>
          <a:p>
            <a:pPr defTabSz="685783">
              <a:defRPr/>
            </a:pPr>
            <a:r>
              <a:rPr lang="de-DE" sz="1800" dirty="0">
                <a:solidFill>
                  <a:prstClr val="black"/>
                </a:solidFill>
                <a:latin typeface="Calibri" panose="020F0502020204030204"/>
              </a:rPr>
              <a:t>Englisch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9E303F6-582D-404C-A2A4-7C2F445A87D7}"/>
              </a:ext>
            </a:extLst>
          </p:cNvPr>
          <p:cNvSpPr txBox="1"/>
          <p:nvPr/>
        </p:nvSpPr>
        <p:spPr>
          <a:xfrm>
            <a:off x="2237256" y="2779817"/>
            <a:ext cx="364973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400"/>
            </a:lvl1pPr>
          </a:lstStyle>
          <a:p>
            <a:pPr defTabSz="685783">
              <a:defRPr/>
            </a:pPr>
            <a:r>
              <a:rPr lang="de-DE" sz="1800" dirty="0">
                <a:solidFill>
                  <a:prstClr val="black"/>
                </a:solidFill>
                <a:latin typeface="Calibri" panose="020F0502020204030204"/>
              </a:rPr>
              <a:t>Mathematik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2A44852-B678-44E1-A20B-47D7A516A57E}"/>
              </a:ext>
            </a:extLst>
          </p:cNvPr>
          <p:cNvSpPr txBox="1"/>
          <p:nvPr/>
        </p:nvSpPr>
        <p:spPr>
          <a:xfrm>
            <a:off x="2239672" y="3249073"/>
            <a:ext cx="364025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400"/>
            </a:lvl1pPr>
          </a:lstStyle>
          <a:p>
            <a:pPr defTabSz="685783">
              <a:defRPr/>
            </a:pPr>
            <a:r>
              <a:rPr lang="de-DE" sz="1800" dirty="0">
                <a:solidFill>
                  <a:prstClr val="black"/>
                </a:solidFill>
                <a:latin typeface="Calibri" panose="020F0502020204030204"/>
              </a:rPr>
              <a:t>Naturwissenschaft (Bio, </a:t>
            </a:r>
            <a:r>
              <a:rPr lang="de-DE" sz="1800" dirty="0" err="1">
                <a:solidFill>
                  <a:prstClr val="black"/>
                </a:solidFill>
                <a:latin typeface="Calibri" panose="020F0502020204030204"/>
              </a:rPr>
              <a:t>Ch</a:t>
            </a:r>
            <a:r>
              <a:rPr lang="de-DE" sz="18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de-DE" sz="1800" dirty="0" err="1">
                <a:solidFill>
                  <a:prstClr val="black"/>
                </a:solidFill>
                <a:latin typeface="Calibri" panose="020F0502020204030204"/>
              </a:rPr>
              <a:t>Ph</a:t>
            </a:r>
            <a:r>
              <a:rPr lang="de-DE" sz="1800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66403D3-0F2B-47DF-8244-A5CD0894842F}"/>
              </a:ext>
            </a:extLst>
          </p:cNvPr>
          <p:cNvSpPr txBox="1"/>
          <p:nvPr/>
        </p:nvSpPr>
        <p:spPr>
          <a:xfrm>
            <a:off x="2250013" y="3704714"/>
            <a:ext cx="364025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400"/>
            </a:lvl1pPr>
          </a:lstStyle>
          <a:p>
            <a:pPr defTabSz="685783">
              <a:defRPr/>
            </a:pPr>
            <a:r>
              <a:rPr lang="de-DE" sz="1800" dirty="0">
                <a:solidFill>
                  <a:prstClr val="black"/>
                </a:solidFill>
                <a:latin typeface="Calibri" panose="020F0502020204030204"/>
              </a:rPr>
              <a:t>Gesellschaftswissenschaft (EK, SK, G)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5888603-C411-4EFC-B29B-A8EA0C6521EB}"/>
              </a:ext>
            </a:extLst>
          </p:cNvPr>
          <p:cNvSpPr txBox="1"/>
          <p:nvPr/>
        </p:nvSpPr>
        <p:spPr>
          <a:xfrm>
            <a:off x="2232516" y="1379369"/>
            <a:ext cx="78867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de-DE" b="1" dirty="0">
                <a:solidFill>
                  <a:prstClr val="black"/>
                </a:solidFill>
                <a:latin typeface="Calibri" panose="020F0502020204030204"/>
              </a:rPr>
              <a:t>Mindestens 10 Fächer müssen belegt werden (3 Leistungs- und 7 Grundfächer)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6CC93FB-CCBE-448D-A931-973A3D6A17A7}"/>
              </a:ext>
            </a:extLst>
          </p:cNvPr>
          <p:cNvSpPr txBox="1"/>
          <p:nvPr/>
        </p:nvSpPr>
        <p:spPr>
          <a:xfrm>
            <a:off x="6340834" y="3238606"/>
            <a:ext cx="364025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400"/>
            </a:lvl1pPr>
          </a:lstStyle>
          <a:p>
            <a:pPr defTabSz="685783">
              <a:defRPr/>
            </a:pPr>
            <a:r>
              <a:rPr lang="de-DE" sz="1800" dirty="0">
                <a:solidFill>
                  <a:prstClr val="black"/>
                </a:solidFill>
                <a:latin typeface="Calibri" panose="020F0502020204030204"/>
              </a:rPr>
              <a:t>Künstlerisches Fach (BK, DS, Mu)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946801F-15A2-4D4B-8D8F-25FAD380C41D}"/>
              </a:ext>
            </a:extLst>
          </p:cNvPr>
          <p:cNvSpPr txBox="1"/>
          <p:nvPr/>
        </p:nvSpPr>
        <p:spPr>
          <a:xfrm>
            <a:off x="2232728" y="4643844"/>
            <a:ext cx="365426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400"/>
            </a:lvl1pPr>
          </a:lstStyle>
          <a:p>
            <a:pPr defTabSz="685783">
              <a:defRPr/>
            </a:pPr>
            <a:r>
              <a:rPr lang="de-DE" sz="1800" dirty="0">
                <a:solidFill>
                  <a:prstClr val="black"/>
                </a:solidFill>
                <a:latin typeface="Calibri" panose="020F0502020204030204"/>
              </a:rPr>
              <a:t>Sport</a:t>
            </a:r>
          </a:p>
        </p:txBody>
      </p:sp>
      <p:sp>
        <p:nvSpPr>
          <p:cNvPr id="18" name="Interaktive Schaltfläche: Zur Startseite wechseln 1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53ED033-7FF4-4FBF-AE2C-9E4267C43B2B}"/>
              </a:ext>
            </a:extLst>
          </p:cNvPr>
          <p:cNvSpPr/>
          <p:nvPr/>
        </p:nvSpPr>
        <p:spPr>
          <a:xfrm>
            <a:off x="11658618" y="6444335"/>
            <a:ext cx="324036" cy="270030"/>
          </a:xfrm>
          <a:prstGeom prst="actionButtonHom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7582047A-1BF8-42C0-9CC8-6E1562FEA800}"/>
              </a:ext>
            </a:extLst>
          </p:cNvPr>
          <p:cNvSpPr txBox="1">
            <a:spLocks/>
          </p:cNvSpPr>
          <p:nvPr/>
        </p:nvSpPr>
        <p:spPr>
          <a:xfrm>
            <a:off x="2126370" y="363284"/>
            <a:ext cx="7886700" cy="514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700" b="1" dirty="0">
                <a:solidFill>
                  <a:srgbClr val="C00000"/>
                </a:solidFill>
              </a:rPr>
              <a:t>4. Eure Kurswahl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97EAFAC-15A9-4DE9-A60B-594F024DF913}"/>
              </a:ext>
            </a:extLst>
          </p:cNvPr>
          <p:cNvSpPr txBox="1"/>
          <p:nvPr/>
        </p:nvSpPr>
        <p:spPr>
          <a:xfrm>
            <a:off x="2250728" y="4171188"/>
            <a:ext cx="364025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400"/>
            </a:lvl1pPr>
          </a:lstStyle>
          <a:p>
            <a:pPr defTabSz="685783">
              <a:defRPr/>
            </a:pPr>
            <a:r>
              <a:rPr lang="de-DE" sz="1800" dirty="0">
                <a:solidFill>
                  <a:prstClr val="black"/>
                </a:solidFill>
                <a:latin typeface="Calibri" panose="020F0502020204030204"/>
              </a:rPr>
              <a:t>Informatik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4767E4E-0E3A-4926-A315-27817664B556}"/>
              </a:ext>
            </a:extLst>
          </p:cNvPr>
          <p:cNvSpPr txBox="1"/>
          <p:nvPr/>
        </p:nvSpPr>
        <p:spPr>
          <a:xfrm>
            <a:off x="6349986" y="4643844"/>
            <a:ext cx="364025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400"/>
            </a:lvl1pPr>
          </a:lstStyle>
          <a:p>
            <a:pPr defTabSz="685783">
              <a:defRPr/>
            </a:pPr>
            <a:r>
              <a:rPr lang="de-DE" sz="1800" dirty="0">
                <a:solidFill>
                  <a:prstClr val="black"/>
                </a:solidFill>
                <a:latin typeface="Calibri" panose="020F0502020204030204"/>
              </a:rPr>
              <a:t>Neueinsetzende FS (L, F)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321ADA0-7909-4768-B078-5259A99F6E5A}"/>
              </a:ext>
            </a:extLst>
          </p:cNvPr>
          <p:cNvSpPr txBox="1"/>
          <p:nvPr/>
        </p:nvSpPr>
        <p:spPr>
          <a:xfrm>
            <a:off x="6349986" y="4177118"/>
            <a:ext cx="364025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400"/>
            </a:lvl1pPr>
          </a:lstStyle>
          <a:p>
            <a:pPr defTabSz="685783">
              <a:defRPr/>
            </a:pPr>
            <a:r>
              <a:rPr lang="de-DE" sz="1800" dirty="0">
                <a:solidFill>
                  <a:prstClr val="black"/>
                </a:solidFill>
                <a:latin typeface="Calibri" panose="020F0502020204030204"/>
              </a:rPr>
              <a:t>Französisch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FBF3BE7-B2A7-4BC4-89B6-A9F1F3A6EC50}"/>
              </a:ext>
            </a:extLst>
          </p:cNvPr>
          <p:cNvSpPr txBox="1"/>
          <p:nvPr/>
        </p:nvSpPr>
        <p:spPr>
          <a:xfrm>
            <a:off x="6343114" y="3707862"/>
            <a:ext cx="364025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400"/>
            </a:lvl1pPr>
          </a:lstStyle>
          <a:p>
            <a:pPr defTabSz="685783">
              <a:defRPr/>
            </a:pPr>
            <a:r>
              <a:rPr lang="de-DE" sz="1800" dirty="0">
                <a:solidFill>
                  <a:prstClr val="black"/>
                </a:solidFill>
                <a:latin typeface="Calibri" panose="020F0502020204030204"/>
              </a:rPr>
              <a:t>Religionslehre (</a:t>
            </a:r>
            <a:r>
              <a:rPr lang="de-DE" sz="1800" dirty="0" err="1">
                <a:solidFill>
                  <a:prstClr val="black"/>
                </a:solidFill>
                <a:latin typeface="Calibri" panose="020F0502020204030204"/>
              </a:rPr>
              <a:t>RelEv</a:t>
            </a:r>
            <a:r>
              <a:rPr lang="de-DE" sz="18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de-DE" sz="1800" dirty="0" err="1">
                <a:solidFill>
                  <a:prstClr val="black"/>
                </a:solidFill>
                <a:latin typeface="Calibri" panose="020F0502020204030204"/>
              </a:rPr>
              <a:t>RelRk</a:t>
            </a:r>
            <a:r>
              <a:rPr lang="de-DE" sz="1800" dirty="0">
                <a:solidFill>
                  <a:prstClr val="black"/>
                </a:solidFill>
                <a:latin typeface="Calibri" panose="020F0502020204030204"/>
              </a:rPr>
              <a:t>, Eth)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05BA1069-9F8D-40D8-9E2D-B70AD4C09008}"/>
              </a:ext>
            </a:extLst>
          </p:cNvPr>
          <p:cNvSpPr txBox="1"/>
          <p:nvPr/>
        </p:nvSpPr>
        <p:spPr>
          <a:xfrm>
            <a:off x="2783632" y="5591583"/>
            <a:ext cx="2988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Als Grund- und Leistungsfach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6AADF630-D989-4AF4-A1B0-BEC493168812}"/>
              </a:ext>
            </a:extLst>
          </p:cNvPr>
          <p:cNvSpPr txBox="1"/>
          <p:nvPr/>
        </p:nvSpPr>
        <p:spPr>
          <a:xfrm>
            <a:off x="7228829" y="5591583"/>
            <a:ext cx="1882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Nur als Grundfach</a:t>
            </a:r>
          </a:p>
        </p:txBody>
      </p:sp>
      <p:sp>
        <p:nvSpPr>
          <p:cNvPr id="27" name="Geschweifte Klammer rechts 26">
            <a:extLst>
              <a:ext uri="{FF2B5EF4-FFF2-40B4-BE49-F238E27FC236}">
                <a16:creationId xmlns:a16="http://schemas.microsoft.com/office/drawing/2014/main" id="{BEF0BDAA-7036-49C2-BFF2-F852F7C7C6CB}"/>
              </a:ext>
            </a:extLst>
          </p:cNvPr>
          <p:cNvSpPr/>
          <p:nvPr/>
        </p:nvSpPr>
        <p:spPr>
          <a:xfrm rot="5400000">
            <a:off x="3890822" y="3496684"/>
            <a:ext cx="323641" cy="3640253"/>
          </a:xfrm>
          <a:prstGeom prst="rightBrace">
            <a:avLst>
              <a:gd name="adj1" fmla="val 42196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Geschweifte Klammer rechts 27">
            <a:extLst>
              <a:ext uri="{FF2B5EF4-FFF2-40B4-BE49-F238E27FC236}">
                <a16:creationId xmlns:a16="http://schemas.microsoft.com/office/drawing/2014/main" id="{CB8D9AEF-0FD1-4566-A0E8-E98CB6EB4851}"/>
              </a:ext>
            </a:extLst>
          </p:cNvPr>
          <p:cNvSpPr/>
          <p:nvPr/>
        </p:nvSpPr>
        <p:spPr>
          <a:xfrm rot="5400000">
            <a:off x="8011741" y="3482254"/>
            <a:ext cx="323641" cy="3640253"/>
          </a:xfrm>
          <a:prstGeom prst="rightBrace">
            <a:avLst>
              <a:gd name="adj1" fmla="val 42196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2296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teraktive Schaltfläche: Zur Startseite wechseln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224185B-7C3C-4CEF-B440-32393B1BAD52}"/>
              </a:ext>
            </a:extLst>
          </p:cNvPr>
          <p:cNvSpPr/>
          <p:nvPr/>
        </p:nvSpPr>
        <p:spPr>
          <a:xfrm>
            <a:off x="11712624" y="6462337"/>
            <a:ext cx="324036" cy="270030"/>
          </a:xfrm>
          <a:prstGeom prst="actionButtonHom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CE8E9FB-8D5C-4195-8047-6979F1B9A8AD}"/>
              </a:ext>
            </a:extLst>
          </p:cNvPr>
          <p:cNvSpPr txBox="1">
            <a:spLocks/>
          </p:cNvSpPr>
          <p:nvPr/>
        </p:nvSpPr>
        <p:spPr>
          <a:xfrm>
            <a:off x="1703512" y="363284"/>
            <a:ext cx="8309558" cy="514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700" b="1" dirty="0">
                <a:solidFill>
                  <a:srgbClr val="C00000"/>
                </a:solidFill>
              </a:rPr>
              <a:t>4.1 Kombinationen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703AE1E-D4D2-4574-8F73-948E7DC85CDD}"/>
              </a:ext>
            </a:extLst>
          </p:cNvPr>
          <p:cNvSpPr txBox="1"/>
          <p:nvPr/>
        </p:nvSpPr>
        <p:spPr>
          <a:xfrm>
            <a:off x="9993244" y="5997188"/>
            <a:ext cx="15033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/>
              <a:t>Nur </a:t>
            </a:r>
            <a:r>
              <a:rPr lang="de-DE" sz="1100" u="sng" dirty="0"/>
              <a:t>eines</a:t>
            </a:r>
            <a:r>
              <a:rPr lang="de-DE" sz="1100" dirty="0"/>
              <a:t> der beiden Profile wird im mdl. Abitur geprüft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BAD0B790-A780-4E39-8AD9-FFD42A0A9D29}"/>
              </a:ext>
            </a:extLst>
          </p:cNvPr>
          <p:cNvCxnSpPr>
            <a:stCxn id="9" idx="0"/>
          </p:cNvCxnSpPr>
          <p:nvPr/>
        </p:nvCxnSpPr>
        <p:spPr>
          <a:xfrm flipV="1">
            <a:off x="10744923" y="5844894"/>
            <a:ext cx="214589" cy="152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EE1ECEBE-5125-4080-9D11-F6C942658D17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0498826" y="5844894"/>
            <a:ext cx="246097" cy="152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8" name="Tabelle 17">
            <a:extLst>
              <a:ext uri="{FF2B5EF4-FFF2-40B4-BE49-F238E27FC236}">
                <a16:creationId xmlns:a16="http://schemas.microsoft.com/office/drawing/2014/main" id="{8F3912AE-8876-4501-8E87-18E54F79F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586456"/>
              </p:ext>
            </p:extLst>
          </p:nvPr>
        </p:nvGraphicFramePr>
        <p:xfrm>
          <a:off x="1847528" y="4009167"/>
          <a:ext cx="2016224" cy="1817639"/>
        </p:xfrm>
        <a:graphic>
          <a:graphicData uri="http://schemas.openxmlformats.org/drawingml/2006/table">
            <a:tbl>
              <a:tblPr/>
              <a:tblGrid>
                <a:gridCol w="298700">
                  <a:extLst>
                    <a:ext uri="{9D8B030D-6E8A-4147-A177-3AD203B41FA5}">
                      <a16:colId xmlns:a16="http://schemas.microsoft.com/office/drawing/2014/main" val="3455046360"/>
                    </a:ext>
                  </a:extLst>
                </a:gridCol>
                <a:gridCol w="74675">
                  <a:extLst>
                    <a:ext uri="{9D8B030D-6E8A-4147-A177-3AD203B41FA5}">
                      <a16:colId xmlns:a16="http://schemas.microsoft.com/office/drawing/2014/main" val="439673512"/>
                    </a:ext>
                  </a:extLst>
                </a:gridCol>
                <a:gridCol w="1642849">
                  <a:extLst>
                    <a:ext uri="{9D8B030D-6E8A-4147-A177-3AD203B41FA5}">
                      <a16:colId xmlns:a16="http://schemas.microsoft.com/office/drawing/2014/main" val="2439842627"/>
                    </a:ext>
                  </a:extLst>
                </a:gridCol>
              </a:tblGrid>
              <a:tr h="131926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9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Abkürzungen: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" marR="6000" marT="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410819"/>
                  </a:ext>
                </a:extLst>
              </a:tr>
              <a:tr h="131926"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" marR="6000" marT="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Englisch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412010"/>
                  </a:ext>
                </a:extLst>
              </a:tr>
              <a:tr h="131926"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" marR="6000" marT="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Mathematik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136012"/>
                  </a:ext>
                </a:extLst>
              </a:tr>
              <a:tr h="131926"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" marR="6000" marT="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4135110"/>
                  </a:ext>
                </a:extLst>
              </a:tr>
              <a:tr h="131926"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" marR="6000" marT="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Sport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9947800"/>
                  </a:ext>
                </a:extLst>
              </a:tr>
              <a:tr h="131926"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NW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" marR="6000" marT="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Biologie/Chemie/Physik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8666661"/>
                  </a:ext>
                </a:extLst>
              </a:tr>
              <a:tr h="231333"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GW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" marR="6000" marT="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Erdkunde/Geschichte/Sozialkunde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4665193"/>
                  </a:ext>
                </a:extLst>
              </a:tr>
              <a:tr h="131926"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" marR="6000" marT="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Informatik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487886"/>
                  </a:ext>
                </a:extLst>
              </a:tr>
              <a:tr h="154706"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" marR="6000" marT="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Religionslehre oder Ethik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8972693"/>
                  </a:ext>
                </a:extLst>
              </a:tr>
              <a:tr h="131926"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" marR="6000" marT="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Fremdsprache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029484"/>
                  </a:ext>
                </a:extLst>
              </a:tr>
              <a:tr h="131926"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u.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" marR="6000" marT="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6967040"/>
                  </a:ext>
                </a:extLst>
              </a:tr>
              <a:tr h="131926"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o.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" marR="6000" marT="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oder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134596"/>
                  </a:ext>
                </a:extLst>
              </a:tr>
            </a:tbl>
          </a:graphicData>
        </a:graphic>
      </p:graphicFrame>
      <p:sp>
        <p:nvSpPr>
          <p:cNvPr id="19" name="Rechteck 18">
            <a:extLst>
              <a:ext uri="{FF2B5EF4-FFF2-40B4-BE49-F238E27FC236}">
                <a16:creationId xmlns:a16="http://schemas.microsoft.com/office/drawing/2014/main" id="{BC04F034-DACA-4618-81C3-347D664405B5}"/>
              </a:ext>
            </a:extLst>
          </p:cNvPr>
          <p:cNvSpPr/>
          <p:nvPr/>
        </p:nvSpPr>
        <p:spPr>
          <a:xfrm>
            <a:off x="1716112" y="880198"/>
            <a:ext cx="23636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Hinweis: Kombinationen mit einem der Leistungsfächer BK, Mu oder Religion wurden entfernt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764367"/>
              </p:ext>
            </p:extLst>
          </p:nvPr>
        </p:nvGraphicFramePr>
        <p:xfrm>
          <a:off x="4583832" y="388320"/>
          <a:ext cx="7037221" cy="5416944"/>
        </p:xfrm>
        <a:graphic>
          <a:graphicData uri="http://schemas.openxmlformats.org/drawingml/2006/table">
            <a:tbl>
              <a:tblPr/>
              <a:tblGrid>
                <a:gridCol w="809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37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8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98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31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631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98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6988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6988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6988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1277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3976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97158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90073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2911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 Priorität</a:t>
                      </a:r>
                    </a:p>
                  </a:txBody>
                  <a:tcPr marL="5944" marR="5944" marT="5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K.-Nr.</a:t>
                      </a:r>
                    </a:p>
                  </a:txBody>
                  <a:tcPr marL="5944" marR="5944" marT="594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LK 1</a:t>
                      </a:r>
                    </a:p>
                  </a:txBody>
                  <a:tcPr marL="5944" marR="5944" marT="594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LK 2</a:t>
                      </a:r>
                    </a:p>
                  </a:txBody>
                  <a:tcPr marL="5944" marR="5944" marT="594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LK 3</a:t>
                      </a:r>
                    </a:p>
                  </a:txBody>
                  <a:tcPr marL="5944" marR="5944" marT="594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GW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NW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FS/NW/INF</a:t>
                      </a:r>
                    </a:p>
                  </a:txBody>
                  <a:tcPr marL="5944" marR="5944" marT="59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BK/DS/Mu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mündliches/-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Abiturprüfungsfach /-fächer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87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44" marR="5944" marT="59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44" marR="5944" marT="59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44" marR="5944" marT="59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44" marR="5944" marT="59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44" marR="5944" marT="59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44" marR="5944" marT="59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44" marR="5944" marT="59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44" marR="5944" marT="59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44" marR="5944" marT="59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44" marR="5944" marT="59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math.-naturw.</a:t>
                      </a:r>
                    </a:p>
                  </a:txBody>
                  <a:tcPr marL="5944" marR="5944" marT="59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sprachl.</a:t>
                      </a:r>
                    </a:p>
                  </a:txBody>
                  <a:tcPr marL="5944" marR="5944" marT="59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870">
                <a:tc>
                  <a:txBody>
                    <a:bodyPr/>
                    <a:lstStyle/>
                    <a:p>
                      <a:pPr algn="ctr" fontAlgn="ctr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vert="vert27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vert="vert27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vert="vert27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vert="vert27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98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Englisch</a:t>
                      </a:r>
                    </a:p>
                  </a:txBody>
                  <a:tcPr marL="5944" marR="5944" marT="594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44" marR="5944" marT="5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GW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9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44" marR="5944" marT="5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NW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GW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9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44" marR="5944" marT="5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GW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 o. NW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19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44" marR="5944" marT="5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NW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GW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19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944" marR="5944" marT="5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GW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NW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1988">
                <a:tc>
                  <a:txBody>
                    <a:bodyPr/>
                    <a:lstStyle/>
                    <a:p>
                      <a:pPr algn="l" fontAlgn="ctr"/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19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 u. D</a:t>
                      </a:r>
                    </a:p>
                  </a:txBody>
                  <a:tcPr marL="5944" marR="5944" marT="594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NW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GW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19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GW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NW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1988">
                <a:tc>
                  <a:txBody>
                    <a:bodyPr/>
                    <a:lstStyle/>
                    <a:p>
                      <a:pPr algn="l" fontAlgn="ctr"/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198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GW u. NW</a:t>
                      </a:r>
                    </a:p>
                  </a:txBody>
                  <a:tcPr marL="5944" marR="5944" marT="594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NW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GW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19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NW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GW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o. FS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19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NW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GW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1988">
                <a:tc>
                  <a:txBody>
                    <a:bodyPr/>
                    <a:lstStyle/>
                    <a:p>
                      <a:pPr algn="l" fontAlgn="ctr"/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198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Sport</a:t>
                      </a:r>
                    </a:p>
                  </a:txBody>
                  <a:tcPr marL="5944" marR="5944" marT="594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NW u. GW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u. GW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19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NW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 u. GW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u. GW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19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NW u. GW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 u. GW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19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NW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 u. GW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 u. GW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1988">
                <a:tc>
                  <a:txBody>
                    <a:bodyPr/>
                    <a:lstStyle/>
                    <a:p>
                      <a:pPr algn="l" fontAlgn="ctr"/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4" marR="5944" marT="59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1988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Informatik</a:t>
                      </a:r>
                    </a:p>
                  </a:txBody>
                  <a:tcPr marL="5944" marR="5944" marT="594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5944" marR="5944" marT="59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5944" marR="5944" marT="59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</a:t>
                      </a:r>
                    </a:p>
                  </a:txBody>
                  <a:tcPr marL="5944" marR="5944" marT="59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(x)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M/NW u. GW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19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(x)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GW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19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GW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(x)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M/NW u. D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19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NW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(x)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 u. GW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u. GW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19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GW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(x)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o. FS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19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(x)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GW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19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GW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(x)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M/NW u. FS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819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NW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(x)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 u. GW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 u. GW</a:t>
                      </a:r>
                    </a:p>
                  </a:txBody>
                  <a:tcPr marL="5944" marR="5944" marT="5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675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Rectangle 6"/>
          <p:cNvSpPr>
            <a:spLocks noGrp="1" noChangeArrowheads="1"/>
          </p:cNvSpPr>
          <p:nvPr>
            <p:ph idx="1"/>
          </p:nvPr>
        </p:nvSpPr>
        <p:spPr>
          <a:xfrm>
            <a:off x="2369586" y="2094355"/>
            <a:ext cx="7776864" cy="46166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 algn="ctr" defTabSz="685783">
              <a:lnSpc>
                <a:spcPct val="100000"/>
              </a:lnSpc>
              <a:spcBef>
                <a:spcPts val="0"/>
              </a:spcBef>
              <a:buNone/>
            </a:pPr>
            <a:r>
              <a:rPr lang="de-DE" altLang="de-DE" sz="2400" b="1" dirty="0">
                <a:solidFill>
                  <a:prstClr val="black"/>
                </a:solidFill>
                <a:latin typeface="Calibri" panose="020F0502020204030204"/>
              </a:rPr>
              <a:t>Französisch in Jg. 6-10 als WPF belegt?</a:t>
            </a: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8737913" y="4611470"/>
            <a:ext cx="1240439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de-DE" altLang="de-DE" sz="1500" b="1" dirty="0">
                <a:latin typeface="Arial" panose="020B0604020202020204" pitchFamily="34" charset="0"/>
              </a:rPr>
              <a:t>Erwerb des </a:t>
            </a:r>
            <a:r>
              <a:rPr lang="de-DE" altLang="de-DE" sz="1500" b="1" u="sng" dirty="0">
                <a:latin typeface="Arial" panose="020B0604020202020204" pitchFamily="34" charset="0"/>
              </a:rPr>
              <a:t>Latinums</a:t>
            </a:r>
            <a:r>
              <a:rPr lang="de-DE" altLang="de-DE" sz="1500" b="1" dirty="0">
                <a:latin typeface="Arial" panose="020B0604020202020204" pitchFamily="34" charset="0"/>
              </a:rPr>
              <a:t> möglich</a:t>
            </a:r>
          </a:p>
        </p:txBody>
      </p:sp>
      <p:sp>
        <p:nvSpPr>
          <p:cNvPr id="103433" name="Line 9"/>
          <p:cNvSpPr>
            <a:spLocks noChangeShapeType="1"/>
          </p:cNvSpPr>
          <p:nvPr/>
        </p:nvSpPr>
        <p:spPr bwMode="auto">
          <a:xfrm>
            <a:off x="8216819" y="4956268"/>
            <a:ext cx="457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35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DF88A69-9832-409D-8649-630E88052AE6}"/>
              </a:ext>
            </a:extLst>
          </p:cNvPr>
          <p:cNvSpPr txBox="1"/>
          <p:nvPr/>
        </p:nvSpPr>
        <p:spPr>
          <a:xfrm>
            <a:off x="6896974" y="3780101"/>
            <a:ext cx="129885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r>
              <a:rPr lang="de-DE" sz="1800" dirty="0"/>
              <a:t>Französisch</a:t>
            </a:r>
          </a:p>
          <a:p>
            <a:r>
              <a:rPr lang="de-DE" sz="1800" b="0" dirty="0"/>
              <a:t>(5 </a:t>
            </a:r>
            <a:r>
              <a:rPr lang="de-DE" sz="1800" b="0" dirty="0" err="1"/>
              <a:t>WSt</a:t>
            </a:r>
            <a:r>
              <a:rPr lang="de-DE" sz="1800" b="0" dirty="0"/>
              <a:t>.)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70A3BEF-6C45-4595-9C84-78616A4C8FF6}"/>
              </a:ext>
            </a:extLst>
          </p:cNvPr>
          <p:cNvSpPr txBox="1"/>
          <p:nvPr/>
        </p:nvSpPr>
        <p:spPr>
          <a:xfrm>
            <a:off x="8737908" y="3777865"/>
            <a:ext cx="125719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r>
              <a:rPr lang="de-DE" sz="1800" dirty="0"/>
              <a:t>Latein</a:t>
            </a:r>
            <a:br>
              <a:rPr lang="de-DE" sz="1800" dirty="0"/>
            </a:br>
            <a:r>
              <a:rPr lang="de-DE" sz="1800" b="0" dirty="0"/>
              <a:t>(5 </a:t>
            </a:r>
            <a:r>
              <a:rPr lang="de-DE" sz="1800" b="0" dirty="0" err="1"/>
              <a:t>WSt</a:t>
            </a:r>
            <a:r>
              <a:rPr lang="de-DE" sz="1800" b="0" dirty="0"/>
              <a:t>.)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6F3CD56-4FAE-4660-9BAE-F2B4BA2D6BF0}"/>
              </a:ext>
            </a:extLst>
          </p:cNvPr>
          <p:cNvSpPr txBox="1"/>
          <p:nvPr/>
        </p:nvSpPr>
        <p:spPr>
          <a:xfrm>
            <a:off x="8068226" y="3942880"/>
            <a:ext cx="7556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de-DE" b="1" dirty="0">
                <a:solidFill>
                  <a:prstClr val="black"/>
                </a:solidFill>
                <a:latin typeface="Calibri" panose="020F0502020204030204"/>
              </a:rPr>
              <a:t>oder</a:t>
            </a:r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D2351E6A-C3AD-414A-AB1C-73FFF43B100B}"/>
              </a:ext>
            </a:extLst>
          </p:cNvPr>
          <p:cNvCxnSpPr>
            <a:cxnSpLocks/>
            <a:stCxn id="103430" idx="2"/>
          </p:cNvCxnSpPr>
          <p:nvPr/>
        </p:nvCxnSpPr>
        <p:spPr>
          <a:xfrm>
            <a:off x="6258018" y="2556020"/>
            <a:ext cx="1998222" cy="988181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471D52D3-CC08-4B9E-8A81-E6CB55E476CD}"/>
              </a:ext>
            </a:extLst>
          </p:cNvPr>
          <p:cNvCxnSpPr>
            <a:cxnSpLocks/>
            <a:stCxn id="103430" idx="2"/>
          </p:cNvCxnSpPr>
          <p:nvPr/>
        </p:nvCxnSpPr>
        <p:spPr>
          <a:xfrm flipH="1">
            <a:off x="4367808" y="2556020"/>
            <a:ext cx="1890210" cy="10601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C09ECCE0-4582-4B2E-A617-A1BA77F264CA}"/>
              </a:ext>
            </a:extLst>
          </p:cNvPr>
          <p:cNvSpPr txBox="1"/>
          <p:nvPr/>
        </p:nvSpPr>
        <p:spPr>
          <a:xfrm>
            <a:off x="2152650" y="3693704"/>
            <a:ext cx="394335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de-DE" b="1" dirty="0">
                <a:solidFill>
                  <a:prstClr val="black"/>
                </a:solidFill>
                <a:latin typeface="Calibri" panose="020F0502020204030204"/>
              </a:rPr>
              <a:t>Falls WPF Französisch 6-10: </a:t>
            </a:r>
            <a:br>
              <a:rPr lang="de-DE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de-DE" b="1" dirty="0">
                <a:solidFill>
                  <a:prstClr val="black"/>
                </a:solidFill>
                <a:latin typeface="Calibri" panose="020F0502020204030204"/>
              </a:rPr>
              <a:t>fortgeführte FS Französisch </a:t>
            </a:r>
            <a:r>
              <a:rPr lang="de-DE" b="1" u="sng" dirty="0">
                <a:solidFill>
                  <a:prstClr val="black"/>
                </a:solidFill>
                <a:latin typeface="Calibri" panose="020F0502020204030204"/>
              </a:rPr>
              <a:t>möglich</a:t>
            </a:r>
            <a:r>
              <a:rPr lang="de-DE" b="1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algn="ctr" defTabSz="685783"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(3 </a:t>
            </a:r>
            <a:r>
              <a:rPr lang="de-DE" dirty="0" err="1">
                <a:solidFill>
                  <a:prstClr val="black"/>
                </a:solidFill>
                <a:latin typeface="Calibri" panose="020F0502020204030204"/>
              </a:rPr>
              <a:t>WSt</a:t>
            </a: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.)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91D998E-9B2F-4040-A9FC-4BED48492494}"/>
              </a:ext>
            </a:extLst>
          </p:cNvPr>
          <p:cNvSpPr txBox="1"/>
          <p:nvPr/>
        </p:nvSpPr>
        <p:spPr>
          <a:xfrm>
            <a:off x="7539555" y="2834934"/>
            <a:ext cx="7088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00" b="1" dirty="0">
                <a:solidFill>
                  <a:srgbClr val="FF0000"/>
                </a:solidFill>
              </a:rPr>
              <a:t>Nein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7832AA98-7EC8-426C-90F2-BAE5501D787B}"/>
              </a:ext>
            </a:extLst>
          </p:cNvPr>
          <p:cNvSpPr txBox="1"/>
          <p:nvPr/>
        </p:nvSpPr>
        <p:spPr>
          <a:xfrm>
            <a:off x="4637838" y="2820561"/>
            <a:ext cx="4074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00" b="1" dirty="0">
                <a:solidFill>
                  <a:schemeClr val="accent6">
                    <a:lumMod val="75000"/>
                  </a:schemeClr>
                </a:solidFill>
              </a:rPr>
              <a:t>Ja</a:t>
            </a:r>
          </a:p>
        </p:txBody>
      </p:sp>
      <p:sp>
        <p:nvSpPr>
          <p:cNvPr id="16" name="Interaktive Schaltfläche: Zur Startseite wechseln 1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307BF4D-F396-4377-B3D2-1326E4C9C912}"/>
              </a:ext>
            </a:extLst>
          </p:cNvPr>
          <p:cNvSpPr/>
          <p:nvPr/>
        </p:nvSpPr>
        <p:spPr>
          <a:xfrm>
            <a:off x="11712624" y="6444335"/>
            <a:ext cx="324036" cy="270030"/>
          </a:xfrm>
          <a:prstGeom prst="actionButtonHom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F1428CEA-40F6-4E36-BFFF-F7EEA90802A7}"/>
              </a:ext>
            </a:extLst>
          </p:cNvPr>
          <p:cNvSpPr txBox="1">
            <a:spLocks/>
          </p:cNvSpPr>
          <p:nvPr/>
        </p:nvSpPr>
        <p:spPr>
          <a:xfrm>
            <a:off x="1703512" y="363284"/>
            <a:ext cx="8309558" cy="514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700" b="1" dirty="0">
                <a:solidFill>
                  <a:srgbClr val="C00000"/>
                </a:solidFill>
              </a:rPr>
              <a:t>4.2 Fremdsprachenregelung – 2. Fremdsprache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Rectangle 6"/>
          <p:cNvSpPr>
            <a:spLocks noGrp="1" noChangeArrowheads="1"/>
          </p:cNvSpPr>
          <p:nvPr>
            <p:ph idx="1"/>
          </p:nvPr>
        </p:nvSpPr>
        <p:spPr>
          <a:xfrm>
            <a:off x="4637838" y="1268761"/>
            <a:ext cx="4266474" cy="92333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de-DE" sz="2000" b="1" dirty="0"/>
              <a:t>Latein wurde in der MSS als neueinsetzende Fremdsprache belegt </a:t>
            </a:r>
            <a:br>
              <a:rPr lang="de-DE" sz="2000" b="1" dirty="0"/>
            </a:br>
            <a:r>
              <a:rPr lang="de-DE" sz="1800" dirty="0"/>
              <a:t>(5 Wochenstunden) </a:t>
            </a:r>
            <a:endParaRPr lang="de-DE" sz="2000" dirty="0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471D52D3-CC08-4B9E-8A81-E6CB55E476CD}"/>
              </a:ext>
            </a:extLst>
          </p:cNvPr>
          <p:cNvCxnSpPr>
            <a:cxnSpLocks/>
            <a:stCxn id="103430" idx="2"/>
            <a:endCxn id="24" idx="0"/>
          </p:cNvCxnSpPr>
          <p:nvPr/>
        </p:nvCxnSpPr>
        <p:spPr>
          <a:xfrm>
            <a:off x="6771075" y="2192091"/>
            <a:ext cx="4" cy="219736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C09ECCE0-4582-4B2E-A617-A1BA77F264CA}"/>
              </a:ext>
            </a:extLst>
          </p:cNvPr>
          <p:cNvSpPr txBox="1"/>
          <p:nvPr/>
        </p:nvSpPr>
        <p:spPr>
          <a:xfrm>
            <a:off x="5959637" y="2411827"/>
            <a:ext cx="162288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de-DE" sz="2000" b="1" dirty="0">
                <a:solidFill>
                  <a:prstClr val="black"/>
                </a:solidFill>
                <a:latin typeface="Calibri" panose="020F0502020204030204"/>
              </a:rPr>
              <a:t>Latinum gewünscht</a:t>
            </a:r>
            <a:endParaRPr lang="de-DE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F27ABF73-63AA-4862-8ABD-F66B96649B05}"/>
              </a:ext>
            </a:extLst>
          </p:cNvPr>
          <p:cNvCxnSpPr>
            <a:cxnSpLocks/>
            <a:stCxn id="24" idx="2"/>
            <a:endCxn id="29" idx="0"/>
          </p:cNvCxnSpPr>
          <p:nvPr/>
        </p:nvCxnSpPr>
        <p:spPr>
          <a:xfrm flipH="1">
            <a:off x="5704231" y="3119714"/>
            <a:ext cx="1066849" cy="519499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0421C0A9-5232-40EE-AFC6-26D13C19A4EB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6771080" y="3119714"/>
            <a:ext cx="1188131" cy="538609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BC85CC41-1E22-47E2-BC46-CF42246FA630}"/>
              </a:ext>
            </a:extLst>
          </p:cNvPr>
          <p:cNvSpPr txBox="1"/>
          <p:nvPr/>
        </p:nvSpPr>
        <p:spPr>
          <a:xfrm>
            <a:off x="7147768" y="3658323"/>
            <a:ext cx="204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Latein als mündliches Abiturprüfungsfach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39EE018F-1533-406D-8FBE-CAD6655AEBC3}"/>
              </a:ext>
            </a:extLst>
          </p:cNvPr>
          <p:cNvSpPr txBox="1"/>
          <p:nvPr/>
        </p:nvSpPr>
        <p:spPr>
          <a:xfrm>
            <a:off x="4831300" y="3639212"/>
            <a:ext cx="1745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gesonderte Prüfung im Fach Latein</a:t>
            </a:r>
          </a:p>
        </p:txBody>
      </p:sp>
      <p:sp>
        <p:nvSpPr>
          <p:cNvPr id="34" name="Text Box 8">
            <a:extLst>
              <a:ext uri="{FF2B5EF4-FFF2-40B4-BE49-F238E27FC236}">
                <a16:creationId xmlns:a16="http://schemas.microsoft.com/office/drawing/2014/main" id="{72E37475-6AED-4B8A-8414-4572622EF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6157" y="4869195"/>
            <a:ext cx="34192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de-DE" altLang="de-DE" b="1" dirty="0">
                <a:latin typeface="Arial" panose="020B0604020202020204" pitchFamily="34" charset="0"/>
              </a:rPr>
              <a:t>Das Latinum wird im Abiturzeugnis ausgewiesen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59A0EA06-8226-492C-A0D4-50926878F254}"/>
              </a:ext>
            </a:extLst>
          </p:cNvPr>
          <p:cNvSpPr txBox="1">
            <a:spLocks/>
          </p:cNvSpPr>
          <p:nvPr/>
        </p:nvSpPr>
        <p:spPr>
          <a:xfrm>
            <a:off x="1703512" y="363284"/>
            <a:ext cx="8309558" cy="514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700" b="1" dirty="0">
                <a:solidFill>
                  <a:srgbClr val="C00000"/>
                </a:solidFill>
              </a:rPr>
              <a:t>4.3 Fremdsprachenregelung - Latinum</a:t>
            </a:r>
          </a:p>
        </p:txBody>
      </p:sp>
      <p:sp>
        <p:nvSpPr>
          <p:cNvPr id="15" name="Interaktive Schaltfläche: Zur Startseite wechseln 1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279807B-3F49-426E-9C91-A8AF49687B50}"/>
              </a:ext>
            </a:extLst>
          </p:cNvPr>
          <p:cNvSpPr/>
          <p:nvPr/>
        </p:nvSpPr>
        <p:spPr>
          <a:xfrm>
            <a:off x="11712624" y="6444335"/>
            <a:ext cx="324036" cy="270030"/>
          </a:xfrm>
          <a:prstGeom prst="actionButtonHom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1336770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teraktive Schaltfläche: Zur Startseite wechseln 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A8CA4E9-7173-4E4C-BF44-057A308A4AAC}"/>
              </a:ext>
            </a:extLst>
          </p:cNvPr>
          <p:cNvSpPr/>
          <p:nvPr/>
        </p:nvSpPr>
        <p:spPr>
          <a:xfrm>
            <a:off x="11712624" y="6444335"/>
            <a:ext cx="324036" cy="270030"/>
          </a:xfrm>
          <a:prstGeom prst="actionButtonHom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868958CC-291E-4087-9D93-1ADAC603383F}"/>
              </a:ext>
            </a:extLst>
          </p:cNvPr>
          <p:cNvSpPr txBox="1">
            <a:spLocks/>
          </p:cNvSpPr>
          <p:nvPr/>
        </p:nvSpPr>
        <p:spPr>
          <a:xfrm>
            <a:off x="1703512" y="363284"/>
            <a:ext cx="8309558" cy="514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700" b="1" dirty="0">
                <a:solidFill>
                  <a:srgbClr val="C00000"/>
                </a:solidFill>
              </a:rPr>
              <a:t>4.4 Gesellschaftswissenschaftliche Fächer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308442D-1BAC-4B47-A5FF-5A7374CB795F}"/>
              </a:ext>
            </a:extLst>
          </p:cNvPr>
          <p:cNvSpPr txBox="1"/>
          <p:nvPr/>
        </p:nvSpPr>
        <p:spPr>
          <a:xfrm>
            <a:off x="1738232" y="940486"/>
            <a:ext cx="87502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Ein </a:t>
            </a:r>
            <a:r>
              <a:rPr lang="de-DE" sz="2400" b="1" u="sng" dirty="0"/>
              <a:t>Leistungsfach</a:t>
            </a:r>
            <a:r>
              <a:rPr lang="de-DE" sz="2400" b="1" dirty="0"/>
              <a:t> im Aufgabenfeld Gesellschaftswissenschaften</a:t>
            </a:r>
          </a:p>
          <a:p>
            <a:endParaRPr lang="de-DE" sz="600" b="1" dirty="0"/>
          </a:p>
          <a:p>
            <a:pPr algn="ctr"/>
            <a:r>
              <a:rPr lang="de-DE" sz="2000" b="1" dirty="0">
                <a:solidFill>
                  <a:schemeClr val="accent2">
                    <a:lumMod val="75000"/>
                  </a:schemeClr>
                </a:solidFill>
              </a:rPr>
              <a:t>Geschichte</a:t>
            </a:r>
            <a:r>
              <a:rPr lang="de-DE" sz="2000" b="1" dirty="0"/>
              <a:t>	</a:t>
            </a:r>
            <a:r>
              <a:rPr lang="de-DE" sz="2000" b="1" dirty="0">
                <a:solidFill>
                  <a:schemeClr val="accent1"/>
                </a:solidFill>
              </a:rPr>
              <a:t>Sozialkunde</a:t>
            </a:r>
            <a:r>
              <a:rPr lang="de-DE" sz="2000" b="1" dirty="0"/>
              <a:t>	</a:t>
            </a:r>
            <a:r>
              <a:rPr lang="de-DE" sz="2000" b="1" dirty="0">
                <a:solidFill>
                  <a:schemeClr val="accent6">
                    <a:lumMod val="75000"/>
                  </a:schemeClr>
                </a:solidFill>
              </a:rPr>
              <a:t>Erdkunde</a:t>
            </a:r>
            <a:endParaRPr lang="de-DE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Legende: mit Pfeil nach unten 10">
            <a:extLst>
              <a:ext uri="{FF2B5EF4-FFF2-40B4-BE49-F238E27FC236}">
                <a16:creationId xmlns:a16="http://schemas.microsoft.com/office/drawing/2014/main" id="{9CBF87C9-7FEC-499C-ACEC-9441E2121A20}"/>
              </a:ext>
            </a:extLst>
          </p:cNvPr>
          <p:cNvSpPr/>
          <p:nvPr/>
        </p:nvSpPr>
        <p:spPr>
          <a:xfrm>
            <a:off x="1864432" y="1802260"/>
            <a:ext cx="8463136" cy="1195456"/>
          </a:xfrm>
          <a:prstGeom prst="downArrowCallout">
            <a:avLst>
              <a:gd name="adj1" fmla="val 33208"/>
              <a:gd name="adj2" fmla="val 39064"/>
              <a:gd name="adj3" fmla="val 13614"/>
              <a:gd name="adj4" fmla="val 7590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Wahl: eines der drei Fächer als Leistungsfach mit 4 Wochenstunden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Zusätzlich muss ein Grundfach mit 2 Wochenstunden belegt werden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b="1" dirty="0">
                <a:solidFill>
                  <a:schemeClr val="tx1"/>
                </a:solidFill>
              </a:rPr>
              <a:t>= insgesamt 6 Wochenstunden </a:t>
            </a:r>
          </a:p>
        </p:txBody>
      </p: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2D43F5AC-CD66-4D18-BD42-CEB182CA2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047767"/>
              </p:ext>
            </p:extLst>
          </p:nvPr>
        </p:nvGraphicFramePr>
        <p:xfrm>
          <a:off x="1854654" y="3070352"/>
          <a:ext cx="8463136" cy="2961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5784">
                  <a:extLst>
                    <a:ext uri="{9D8B030D-6E8A-4147-A177-3AD203B41FA5}">
                      <a16:colId xmlns:a16="http://schemas.microsoft.com/office/drawing/2014/main" val="370061394"/>
                    </a:ext>
                  </a:extLst>
                </a:gridCol>
                <a:gridCol w="2115784">
                  <a:extLst>
                    <a:ext uri="{9D8B030D-6E8A-4147-A177-3AD203B41FA5}">
                      <a16:colId xmlns:a16="http://schemas.microsoft.com/office/drawing/2014/main" val="708016255"/>
                    </a:ext>
                  </a:extLst>
                </a:gridCol>
                <a:gridCol w="2115784">
                  <a:extLst>
                    <a:ext uri="{9D8B030D-6E8A-4147-A177-3AD203B41FA5}">
                      <a16:colId xmlns:a16="http://schemas.microsoft.com/office/drawing/2014/main" val="3392257265"/>
                    </a:ext>
                  </a:extLst>
                </a:gridCol>
                <a:gridCol w="2115784">
                  <a:extLst>
                    <a:ext uri="{9D8B030D-6E8A-4147-A177-3AD203B41FA5}">
                      <a16:colId xmlns:a16="http://schemas.microsoft.com/office/drawing/2014/main" val="23417896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Leistungsfach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i="0" dirty="0">
                          <a:solidFill>
                            <a:schemeClr val="accent2"/>
                          </a:solidFill>
                        </a:rPr>
                        <a:t>Geschichte (4)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Erdkunde (4)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i="0" dirty="0">
                          <a:solidFill>
                            <a:schemeClr val="accent1"/>
                          </a:solidFill>
                        </a:rPr>
                        <a:t>Sozialkunde (4)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68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Grundfach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i="1" dirty="0">
                          <a:solidFill>
                            <a:srgbClr val="0070C0"/>
                          </a:solidFill>
                        </a:rPr>
                        <a:t>SK</a:t>
                      </a:r>
                      <a:r>
                        <a:rPr lang="de-DE" b="0" i="1" dirty="0"/>
                        <a:t>/</a:t>
                      </a:r>
                      <a:r>
                        <a:rPr lang="de-DE" b="0" i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i="1" dirty="0">
                          <a:solidFill>
                            <a:srgbClr val="0070C0"/>
                          </a:solidFill>
                        </a:rPr>
                        <a:t>SK</a:t>
                      </a:r>
                      <a:r>
                        <a:rPr lang="de-DE" b="0" i="1" dirty="0">
                          <a:solidFill>
                            <a:schemeClr val="accent2"/>
                          </a:solidFill>
                        </a:rPr>
                        <a:t>/G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i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EK</a:t>
                      </a:r>
                      <a:r>
                        <a:rPr lang="de-DE" b="0" i="1" dirty="0">
                          <a:solidFill>
                            <a:schemeClr val="accent2"/>
                          </a:solidFill>
                        </a:rPr>
                        <a:t>/G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782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241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Halbjahr 11/1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dirty="0">
                          <a:solidFill>
                            <a:schemeClr val="accent1"/>
                          </a:solidFill>
                        </a:rPr>
                        <a:t>Sozialkunde 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dirty="0">
                          <a:solidFill>
                            <a:schemeClr val="accent1"/>
                          </a:solidFill>
                        </a:rPr>
                        <a:t>Sozialkunde 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i="1" dirty="0">
                          <a:solidFill>
                            <a:schemeClr val="accent2"/>
                          </a:solidFill>
                        </a:rPr>
                        <a:t>Geschichte 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4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Halbjahr 11/2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dirty="0">
                          <a:solidFill>
                            <a:schemeClr val="accent1"/>
                          </a:solidFill>
                        </a:rPr>
                        <a:t>Sozialkunde 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dirty="0">
                          <a:solidFill>
                            <a:schemeClr val="accent1"/>
                          </a:solidFill>
                        </a:rPr>
                        <a:t>Sozialkunde 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i="1" dirty="0">
                          <a:solidFill>
                            <a:schemeClr val="accent2"/>
                          </a:solidFill>
                        </a:rPr>
                        <a:t>Geschichte 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030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Halbjahr 12/1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i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Erdkunde 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dirty="0">
                          <a:solidFill>
                            <a:schemeClr val="accent2"/>
                          </a:solidFill>
                        </a:rPr>
                        <a:t>Geschichte 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i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Erdkunde 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213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Halbjahr 12/2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i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Erdkunde 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dirty="0">
                          <a:solidFill>
                            <a:schemeClr val="accent2"/>
                          </a:solidFill>
                        </a:rPr>
                        <a:t>Geschichte 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i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Erdkunde 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2882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Jahrgang 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dirty="0">
                          <a:solidFill>
                            <a:schemeClr val="accent1"/>
                          </a:solidFill>
                        </a:rPr>
                        <a:t>Sozialkunde 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dirty="0">
                          <a:solidFill>
                            <a:schemeClr val="accent1"/>
                          </a:solidFill>
                        </a:rPr>
                        <a:t>Sozialkunde 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i="1" dirty="0">
                          <a:solidFill>
                            <a:schemeClr val="accent2"/>
                          </a:solidFill>
                        </a:rPr>
                        <a:t>Geschichte 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941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5546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3 Info-Belehrung Abitu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13 Info-Belehrung Abitur</Template>
  <TotalTime>55</TotalTime>
  <Words>1798</Words>
  <Application>Microsoft Macintosh PowerPoint</Application>
  <PresentationFormat>Widescreen</PresentationFormat>
  <Paragraphs>615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</vt:lpstr>
      <vt:lpstr>13 Info-Belehrung Abitur</vt:lpstr>
      <vt:lpstr>Die gymnasiale  Oberstufe an der  IGS Enkenbach-Alsenborn   Sabine Deubert (Stufenleiterin 9/10)  Tanja Hettrich (MSS-Leiterin)</vt:lpstr>
      <vt:lpstr>PowerPoint Presentation</vt:lpstr>
      <vt:lpstr>2. Euer Weg zum Abitur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IGS Enkenbach-Alsenborn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admin</dc:creator>
  <cp:lastModifiedBy>Tanja Hettrich</cp:lastModifiedBy>
  <cp:revision>354</cp:revision>
  <cp:lastPrinted>2018-09-21T08:51:08Z</cp:lastPrinted>
  <dcterms:created xsi:type="dcterms:W3CDTF">2009-10-03T08:03:38Z</dcterms:created>
  <dcterms:modified xsi:type="dcterms:W3CDTF">2026-02-01T14:21:47Z</dcterms:modified>
</cp:coreProperties>
</file>